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60" r:id="rId4"/>
    <p:sldId id="263" r:id="rId5"/>
    <p:sldId id="262" r:id="rId6"/>
    <p:sldId id="264" r:id="rId7"/>
    <p:sldId id="258" r:id="rId8"/>
    <p:sldId id="265" r:id="rId9"/>
    <p:sldId id="274" r:id="rId10"/>
    <p:sldId id="266" r:id="rId11"/>
    <p:sldId id="270" r:id="rId12"/>
    <p:sldId id="267" r:id="rId13"/>
    <p:sldId id="268" r:id="rId14"/>
    <p:sldId id="269" r:id="rId15"/>
    <p:sldId id="271" r:id="rId16"/>
    <p:sldId id="273" r:id="rId17"/>
    <p:sldId id="272" r:id="rId18"/>
    <p:sldId id="275" r:id="rId19"/>
  </p:sldIdLst>
  <p:sldSz cx="18288000" cy="10287000"/>
  <p:notesSz cx="6858000" cy="9144000"/>
  <p:embeddedFontLst>
    <p:embeddedFont>
      <p:font typeface="Calibri" panose="020F0502020204030204" pitchFamily="34" charset="0"/>
      <p:regular r:id="rId20"/>
      <p:bold r:id="rId21"/>
      <p:italic r:id="rId22"/>
      <p:boldItalic r:id="rId23"/>
    </p:embeddedFont>
    <p:embeddedFont>
      <p:font typeface="Comfortaa Bold" pitchFamily="2" charset="0"/>
      <p:regular r:id="rId24"/>
      <p:bold r:id="rId25"/>
    </p:embeddedFont>
    <p:embeddedFont>
      <p:font typeface="Hagrid Text Heavy" panose="020F0502020204030204" pitchFamily="34" charset="0"/>
      <p:regular r:id="rId26"/>
      <p:bold r:id="rId27"/>
      <p:italic r:id="rId28"/>
      <p:boldItalic r:id="rId29"/>
    </p:embeddedFont>
    <p:embeddedFont>
      <p:font typeface="Michegar" pitchFamily="2" charset="77"/>
      <p:regular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6FDC907-C9D4-774E-8A7C-21C56B53F478}" v="11" dt="2024-08-07T14:31:29.24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233" autoAdjust="0"/>
    <p:restoredTop sz="94646" autoAdjust="0"/>
  </p:normalViewPr>
  <p:slideViewPr>
    <p:cSldViewPr>
      <p:cViewPr varScale="1">
        <p:scale>
          <a:sx n="72" d="100"/>
          <a:sy n="72" d="100"/>
        </p:scale>
        <p:origin x="264" y="20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microsoft.com/office/2015/10/relationships/revisionInfo" Target="revisionInfo.xml"/><Relationship Id="rId8" Type="http://schemas.openxmlformats.org/officeDocument/2006/relationships/slide" Target="slides/slide7.xml"/></Relationships>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jpg>
</file>

<file path=ppt/media/image18.jpg>
</file>

<file path=ppt/media/image19.jp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sv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sv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8/24/24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8/24/24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8/24/24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8/24/24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8/24/24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8/24/24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8/24/24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8/24/24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8/24/24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8/24/24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8/24/24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8/24/24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‹N°›</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svg"/><Relationship Id="rId3" Type="http://schemas.openxmlformats.org/officeDocument/2006/relationships/image" Target="../media/image2.svg"/><Relationship Id="rId7" Type="http://schemas.openxmlformats.org/officeDocument/2006/relationships/image" Target="../media/image6.svg"/><Relationship Id="rId12"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0.svg"/><Relationship Id="rId5" Type="http://schemas.openxmlformats.org/officeDocument/2006/relationships/image" Target="../media/image4.svg"/><Relationship Id="rId15" Type="http://schemas.openxmlformats.org/officeDocument/2006/relationships/image" Target="../media/image14.sv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svg"/><Relationship Id="rId14" Type="http://schemas.openxmlformats.org/officeDocument/2006/relationships/image" Target="../media/image13.png"/></Relationships>
</file>

<file path=ppt/slides/_rels/slide10.xml.rels><?xml version="1.0" encoding="UTF-8" standalone="yes"?>
<Relationships xmlns="http://schemas.openxmlformats.org/package/2006/relationships"><Relationship Id="rId3" Type="http://schemas.openxmlformats.org/officeDocument/2006/relationships/image" Target="../media/image14.svg"/><Relationship Id="rId7" Type="http://schemas.openxmlformats.org/officeDocument/2006/relationships/image" Target="../media/image33.png"/><Relationship Id="rId2" Type="http://schemas.openxmlformats.org/officeDocument/2006/relationships/image" Target="../media/image13.png"/><Relationship Id="rId1" Type="http://schemas.openxmlformats.org/officeDocument/2006/relationships/slideLayout" Target="../slideLayouts/slideLayout7.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_rels/slide11.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4.svg"/><Relationship Id="rId7" Type="http://schemas.openxmlformats.org/officeDocument/2006/relationships/image" Target="../media/image37.png"/><Relationship Id="rId2" Type="http://schemas.openxmlformats.org/officeDocument/2006/relationships/image" Target="../media/image13.png"/><Relationship Id="rId1" Type="http://schemas.openxmlformats.org/officeDocument/2006/relationships/slideLayout" Target="../slideLayouts/slideLayout7.xml"/><Relationship Id="rId6" Type="http://schemas.openxmlformats.org/officeDocument/2006/relationships/image" Target="../media/image36.png"/><Relationship Id="rId5" Type="http://schemas.openxmlformats.org/officeDocument/2006/relationships/image" Target="../media/image35.png"/><Relationship Id="rId4" Type="http://schemas.openxmlformats.org/officeDocument/2006/relationships/image" Target="../media/image34.png"/></Relationships>
</file>

<file path=ppt/slides/_rels/slide13.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7.xml"/><Relationship Id="rId5" Type="http://schemas.openxmlformats.org/officeDocument/2006/relationships/image" Target="../media/image39.png"/><Relationship Id="rId4" Type="http://schemas.openxmlformats.org/officeDocument/2006/relationships/image" Target="../media/image38.png"/></Relationships>
</file>

<file path=ppt/slides/_rels/slide14.xml.rels><?xml version="1.0" encoding="UTF-8" standalone="yes"?>
<Relationships xmlns="http://schemas.openxmlformats.org/package/2006/relationships"><Relationship Id="rId3" Type="http://schemas.openxmlformats.org/officeDocument/2006/relationships/image" Target="../media/image14.svg"/><Relationship Id="rId7" Type="http://schemas.openxmlformats.org/officeDocument/2006/relationships/image" Target="../media/image43.png"/><Relationship Id="rId2" Type="http://schemas.openxmlformats.org/officeDocument/2006/relationships/image" Target="../media/image13.png"/><Relationship Id="rId1" Type="http://schemas.openxmlformats.org/officeDocument/2006/relationships/slideLayout" Target="../slideLayouts/slideLayout7.xml"/><Relationship Id="rId6" Type="http://schemas.openxmlformats.org/officeDocument/2006/relationships/image" Target="../media/image42.png"/><Relationship Id="rId5" Type="http://schemas.openxmlformats.org/officeDocument/2006/relationships/image" Target="../media/image41.png"/><Relationship Id="rId4" Type="http://schemas.openxmlformats.org/officeDocument/2006/relationships/image" Target="../media/image40.png"/></Relationships>
</file>

<file path=ppt/slides/_rels/slide15.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7.xml"/><Relationship Id="rId5" Type="http://schemas.openxmlformats.org/officeDocument/2006/relationships/image" Target="../media/image45.png"/><Relationship Id="rId4" Type="http://schemas.openxmlformats.org/officeDocument/2006/relationships/image" Target="../media/image44.png"/></Relationships>
</file>

<file path=ppt/slides/_rels/slide17.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7.xml"/><Relationship Id="rId6" Type="http://schemas.openxmlformats.org/officeDocument/2006/relationships/image" Target="../media/image48.png"/><Relationship Id="rId5" Type="http://schemas.openxmlformats.org/officeDocument/2006/relationships/image" Target="../media/image47.png"/><Relationship Id="rId4" Type="http://schemas.openxmlformats.org/officeDocument/2006/relationships/image" Target="../media/image46.png"/></Relationships>
</file>

<file path=ppt/slides/_rels/slide18.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7.xml"/><Relationship Id="rId5" Type="http://schemas.openxmlformats.org/officeDocument/2006/relationships/image" Target="../media/image50.svg"/><Relationship Id="rId4" Type="http://schemas.openxmlformats.org/officeDocument/2006/relationships/image" Target="../media/image49.png"/></Relationships>
</file>

<file path=ppt/slides/_rels/slide2.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7.xml"/><Relationship Id="rId5" Type="http://schemas.openxmlformats.org/officeDocument/2006/relationships/image" Target="../media/image14.svg"/><Relationship Id="rId4" Type="http://schemas.openxmlformats.org/officeDocument/2006/relationships/image" Target="../media/image13.png"/></Relationships>
</file>

<file path=ppt/slides/_rels/slide3.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7.xml"/><Relationship Id="rId6" Type="http://schemas.openxmlformats.org/officeDocument/2006/relationships/image" Target="../media/image19.jpg"/><Relationship Id="rId5" Type="http://schemas.openxmlformats.org/officeDocument/2006/relationships/image" Target="../media/image18.jpg"/><Relationship Id="rId4" Type="http://schemas.openxmlformats.org/officeDocument/2006/relationships/image" Target="../media/image17.jpg"/></Relationships>
</file>

<file path=ppt/slides/_rels/slide4.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7.xml"/><Relationship Id="rId5" Type="http://schemas.openxmlformats.org/officeDocument/2006/relationships/image" Target="../media/image21.png"/><Relationship Id="rId4" Type="http://schemas.openxmlformats.org/officeDocument/2006/relationships/image" Target="../media/image20.png"/></Relationships>
</file>

<file path=ppt/slides/_rels/slide5.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7.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6.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7.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_rels/slide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7.xml"/><Relationship Id="rId4" Type="http://schemas.openxmlformats.org/officeDocument/2006/relationships/image" Target="../media/image29.png"/></Relationships>
</file>

<file path=ppt/slides/_rels/slide9.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2EBDD"/>
        </a:solidFill>
        <a:effectLst/>
      </p:bgPr>
    </p:bg>
    <p:spTree>
      <p:nvGrpSpPr>
        <p:cNvPr id="1" name=""/>
        <p:cNvGrpSpPr/>
        <p:nvPr/>
      </p:nvGrpSpPr>
      <p:grpSpPr>
        <a:xfrm>
          <a:off x="0" y="0"/>
          <a:ext cx="0" cy="0"/>
          <a:chOff x="0" y="0"/>
          <a:chExt cx="0" cy="0"/>
        </a:xfrm>
      </p:grpSpPr>
      <p:grpSp>
        <p:nvGrpSpPr>
          <p:cNvPr id="2" name="Group 2"/>
          <p:cNvGrpSpPr/>
          <p:nvPr/>
        </p:nvGrpSpPr>
        <p:grpSpPr>
          <a:xfrm>
            <a:off x="0" y="8695549"/>
            <a:ext cx="18288000" cy="1591451"/>
            <a:chOff x="0" y="0"/>
            <a:chExt cx="4816593" cy="419148"/>
          </a:xfrm>
        </p:grpSpPr>
        <p:sp>
          <p:nvSpPr>
            <p:cNvPr id="3" name="Freeform 3"/>
            <p:cNvSpPr/>
            <p:nvPr/>
          </p:nvSpPr>
          <p:spPr>
            <a:xfrm>
              <a:off x="0" y="0"/>
              <a:ext cx="4816592" cy="419148"/>
            </a:xfrm>
            <a:custGeom>
              <a:avLst/>
              <a:gdLst/>
              <a:ahLst/>
              <a:cxnLst/>
              <a:rect l="l" t="t" r="r" b="b"/>
              <a:pathLst>
                <a:path w="4816592" h="419148">
                  <a:moveTo>
                    <a:pt x="0" y="0"/>
                  </a:moveTo>
                  <a:lnTo>
                    <a:pt x="4816592" y="0"/>
                  </a:lnTo>
                  <a:lnTo>
                    <a:pt x="4816592" y="419148"/>
                  </a:lnTo>
                  <a:lnTo>
                    <a:pt x="0" y="419148"/>
                  </a:lnTo>
                  <a:close/>
                </a:path>
              </a:pathLst>
            </a:custGeom>
            <a:solidFill>
              <a:srgbClr val="FF9F48"/>
            </a:solidFill>
          </p:spPr>
        </p:sp>
        <p:sp>
          <p:nvSpPr>
            <p:cNvPr id="4" name="TextBox 4"/>
            <p:cNvSpPr txBox="1"/>
            <p:nvPr/>
          </p:nvSpPr>
          <p:spPr>
            <a:xfrm>
              <a:off x="0" y="-38100"/>
              <a:ext cx="4816593" cy="457248"/>
            </a:xfrm>
            <a:prstGeom prst="rect">
              <a:avLst/>
            </a:prstGeom>
          </p:spPr>
          <p:txBody>
            <a:bodyPr lIns="50800" tIns="50800" rIns="50800" bIns="50800" rtlCol="0" anchor="ctr"/>
            <a:lstStyle/>
            <a:p>
              <a:pPr algn="ctr">
                <a:lnSpc>
                  <a:spcPts val="2659"/>
                </a:lnSpc>
              </a:pPr>
              <a:endParaRPr/>
            </a:p>
          </p:txBody>
        </p:sp>
      </p:grpSp>
      <p:sp>
        <p:nvSpPr>
          <p:cNvPr id="5" name="Freeform 5"/>
          <p:cNvSpPr/>
          <p:nvPr/>
        </p:nvSpPr>
        <p:spPr>
          <a:xfrm>
            <a:off x="-439859" y="4000035"/>
            <a:ext cx="20294714" cy="5022942"/>
          </a:xfrm>
          <a:custGeom>
            <a:avLst/>
            <a:gdLst/>
            <a:ahLst/>
            <a:cxnLst/>
            <a:rect l="l" t="t" r="r" b="b"/>
            <a:pathLst>
              <a:path w="20294714" h="5022942">
                <a:moveTo>
                  <a:pt x="0" y="0"/>
                </a:moveTo>
                <a:lnTo>
                  <a:pt x="20294714" y="0"/>
                </a:lnTo>
                <a:lnTo>
                  <a:pt x="20294714" y="5022942"/>
                </a:lnTo>
                <a:lnTo>
                  <a:pt x="0" y="502294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Freeform 6"/>
          <p:cNvSpPr/>
          <p:nvPr/>
        </p:nvSpPr>
        <p:spPr>
          <a:xfrm>
            <a:off x="-458909" y="4081864"/>
            <a:ext cx="20294714" cy="5022942"/>
          </a:xfrm>
          <a:custGeom>
            <a:avLst/>
            <a:gdLst/>
            <a:ahLst/>
            <a:cxnLst/>
            <a:rect l="l" t="t" r="r" b="b"/>
            <a:pathLst>
              <a:path w="20294714" h="5022942">
                <a:moveTo>
                  <a:pt x="0" y="0"/>
                </a:moveTo>
                <a:lnTo>
                  <a:pt x="20294714" y="0"/>
                </a:lnTo>
                <a:lnTo>
                  <a:pt x="20294714" y="5022942"/>
                </a:lnTo>
                <a:lnTo>
                  <a:pt x="0" y="502294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7" name="Freeform 7"/>
          <p:cNvSpPr/>
          <p:nvPr/>
        </p:nvSpPr>
        <p:spPr>
          <a:xfrm rot="1454768">
            <a:off x="4790208" y="6812509"/>
            <a:ext cx="2690325" cy="1980752"/>
          </a:xfrm>
          <a:custGeom>
            <a:avLst/>
            <a:gdLst/>
            <a:ahLst/>
            <a:cxnLst/>
            <a:rect l="l" t="t" r="r" b="b"/>
            <a:pathLst>
              <a:path w="2690325" h="1980752">
                <a:moveTo>
                  <a:pt x="0" y="0"/>
                </a:moveTo>
                <a:lnTo>
                  <a:pt x="2690324" y="0"/>
                </a:lnTo>
                <a:lnTo>
                  <a:pt x="2690324" y="1980751"/>
                </a:lnTo>
                <a:lnTo>
                  <a:pt x="0" y="1980751"/>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8" name="Freeform 8"/>
          <p:cNvSpPr/>
          <p:nvPr/>
        </p:nvSpPr>
        <p:spPr>
          <a:xfrm rot="-9182315">
            <a:off x="10614290" y="7036679"/>
            <a:ext cx="2537011" cy="1867874"/>
          </a:xfrm>
          <a:custGeom>
            <a:avLst/>
            <a:gdLst/>
            <a:ahLst/>
            <a:cxnLst/>
            <a:rect l="l" t="t" r="r" b="b"/>
            <a:pathLst>
              <a:path w="2537011" h="1867874">
                <a:moveTo>
                  <a:pt x="0" y="0"/>
                </a:moveTo>
                <a:lnTo>
                  <a:pt x="2537011" y="0"/>
                </a:lnTo>
                <a:lnTo>
                  <a:pt x="2537011" y="1867874"/>
                </a:lnTo>
                <a:lnTo>
                  <a:pt x="0" y="186787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9" name="TextBox 9"/>
          <p:cNvSpPr txBox="1"/>
          <p:nvPr/>
        </p:nvSpPr>
        <p:spPr>
          <a:xfrm>
            <a:off x="2307389" y="51064"/>
            <a:ext cx="14262259" cy="10235936"/>
          </a:xfrm>
          <a:prstGeom prst="rect">
            <a:avLst/>
          </a:prstGeom>
        </p:spPr>
        <p:txBody>
          <a:bodyPr lIns="0" tIns="0" rIns="0" bIns="0" rtlCol="0" anchor="t">
            <a:spAutoFit/>
          </a:bodyPr>
          <a:lstStyle/>
          <a:p>
            <a:pPr algn="ctr">
              <a:lnSpc>
                <a:spcPts val="3294"/>
              </a:lnSpc>
            </a:pPr>
            <a:r>
              <a:rPr lang="en-US" sz="2889" spc="124">
                <a:solidFill>
                  <a:srgbClr val="7C321B"/>
                </a:solidFill>
                <a:latin typeface="Michegar"/>
                <a:ea typeface="Michegar"/>
                <a:cs typeface="Michegar"/>
                <a:sym typeface="Michegar"/>
              </a:rPr>
              <a:t>CLASSEZ DES IMAGES À L'AIDE D'ALGORITHMES DE DEEP LEARNING</a:t>
            </a:r>
          </a:p>
          <a:p>
            <a:pPr algn="ctr">
              <a:lnSpc>
                <a:spcPts val="7766"/>
              </a:lnSpc>
            </a:pPr>
            <a:endParaRPr lang="en-US" sz="2889" spc="124">
              <a:solidFill>
                <a:srgbClr val="7C321B"/>
              </a:solidFill>
              <a:latin typeface="Michegar"/>
              <a:ea typeface="Michegar"/>
              <a:cs typeface="Michegar"/>
              <a:sym typeface="Michegar"/>
            </a:endParaRPr>
          </a:p>
        </p:txBody>
      </p:sp>
      <p:sp>
        <p:nvSpPr>
          <p:cNvPr id="10" name="Freeform 10"/>
          <p:cNvSpPr/>
          <p:nvPr/>
        </p:nvSpPr>
        <p:spPr>
          <a:xfrm>
            <a:off x="6643244" y="2400696"/>
            <a:ext cx="5137371" cy="5796751"/>
          </a:xfrm>
          <a:custGeom>
            <a:avLst/>
            <a:gdLst/>
            <a:ahLst/>
            <a:cxnLst/>
            <a:rect l="l" t="t" r="r" b="b"/>
            <a:pathLst>
              <a:path w="5137371" h="5796751">
                <a:moveTo>
                  <a:pt x="0" y="0"/>
                </a:moveTo>
                <a:lnTo>
                  <a:pt x="5137371" y="0"/>
                </a:lnTo>
                <a:lnTo>
                  <a:pt x="5137371" y="5796752"/>
                </a:lnTo>
                <a:lnTo>
                  <a:pt x="0" y="5796752"/>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12" name="Freeform 12"/>
          <p:cNvSpPr/>
          <p:nvPr/>
        </p:nvSpPr>
        <p:spPr>
          <a:xfrm>
            <a:off x="10120206" y="4724689"/>
            <a:ext cx="2970584" cy="3573635"/>
          </a:xfrm>
          <a:custGeom>
            <a:avLst/>
            <a:gdLst/>
            <a:ahLst/>
            <a:cxnLst/>
            <a:rect l="l" t="t" r="r" b="b"/>
            <a:pathLst>
              <a:path w="2970584" h="3573635">
                <a:moveTo>
                  <a:pt x="0" y="0"/>
                </a:moveTo>
                <a:lnTo>
                  <a:pt x="2970584" y="0"/>
                </a:lnTo>
                <a:lnTo>
                  <a:pt x="2970584" y="3573635"/>
                </a:lnTo>
                <a:lnTo>
                  <a:pt x="0" y="3573635"/>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13" name="Freeform 13"/>
          <p:cNvSpPr/>
          <p:nvPr/>
        </p:nvSpPr>
        <p:spPr>
          <a:xfrm rot="318566">
            <a:off x="4858887" y="5046475"/>
            <a:ext cx="3250829" cy="3007017"/>
          </a:xfrm>
          <a:custGeom>
            <a:avLst/>
            <a:gdLst/>
            <a:ahLst/>
            <a:cxnLst/>
            <a:rect l="l" t="t" r="r" b="b"/>
            <a:pathLst>
              <a:path w="3250829" h="3007017">
                <a:moveTo>
                  <a:pt x="0" y="0"/>
                </a:moveTo>
                <a:lnTo>
                  <a:pt x="3250829" y="0"/>
                </a:lnTo>
                <a:lnTo>
                  <a:pt x="3250829" y="3007017"/>
                </a:lnTo>
                <a:lnTo>
                  <a:pt x="0" y="3007017"/>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sp>
      <p:sp>
        <p:nvSpPr>
          <p:cNvPr id="14" name="TextBox 14"/>
          <p:cNvSpPr txBox="1"/>
          <p:nvPr/>
        </p:nvSpPr>
        <p:spPr>
          <a:xfrm>
            <a:off x="3375077" y="8965827"/>
            <a:ext cx="11673705" cy="358775"/>
          </a:xfrm>
          <a:prstGeom prst="rect">
            <a:avLst/>
          </a:prstGeom>
        </p:spPr>
        <p:txBody>
          <a:bodyPr lIns="0" tIns="0" rIns="0" bIns="0" rtlCol="0" anchor="t">
            <a:spAutoFit/>
          </a:bodyPr>
          <a:lstStyle/>
          <a:p>
            <a:pPr marL="0" lvl="0" indent="0" algn="ctr">
              <a:lnSpc>
                <a:spcPts val="2800"/>
              </a:lnSpc>
              <a:spcBef>
                <a:spcPct val="0"/>
              </a:spcBef>
            </a:pPr>
            <a:r>
              <a:rPr lang="en-US" sz="2000" spc="414">
                <a:solidFill>
                  <a:srgbClr val="9E4632"/>
                </a:solidFill>
                <a:latin typeface="Comfortaa Bold"/>
                <a:ea typeface="Comfortaa Bold"/>
                <a:cs typeface="Comfortaa Bold"/>
                <a:sym typeface="Comfortaa Bold"/>
              </a:rPr>
              <a:t>PARCOURT MACHINE LEARNING ENGINEER</a:t>
            </a:r>
          </a:p>
        </p:txBody>
      </p:sp>
      <p:sp>
        <p:nvSpPr>
          <p:cNvPr id="15" name="Freeform 5">
            <a:extLst>
              <a:ext uri="{FF2B5EF4-FFF2-40B4-BE49-F238E27FC236}">
                <a16:creationId xmlns:a16="http://schemas.microsoft.com/office/drawing/2014/main" id="{1F9AFF41-428E-F520-F9FD-3665BA6347E9}"/>
              </a:ext>
            </a:extLst>
          </p:cNvPr>
          <p:cNvSpPr/>
          <p:nvPr/>
        </p:nvSpPr>
        <p:spPr>
          <a:xfrm rot="-2019623">
            <a:off x="-63901" y="1364319"/>
            <a:ext cx="4784491" cy="3672097"/>
          </a:xfrm>
          <a:custGeom>
            <a:avLst/>
            <a:gdLst/>
            <a:ahLst/>
            <a:cxnLst/>
            <a:rect l="l" t="t" r="r" b="b"/>
            <a:pathLst>
              <a:path w="4784491" h="3672097">
                <a:moveTo>
                  <a:pt x="0" y="0"/>
                </a:moveTo>
                <a:lnTo>
                  <a:pt x="4784491" y="0"/>
                </a:lnTo>
                <a:lnTo>
                  <a:pt x="4784491" y="3672097"/>
                </a:lnTo>
                <a:lnTo>
                  <a:pt x="0" y="3672097"/>
                </a:lnTo>
                <a:lnTo>
                  <a:pt x="0" y="0"/>
                </a:lnTo>
                <a:close/>
              </a:path>
            </a:pathLst>
          </a:custGeom>
          <a:blipFill>
            <a:blip r:embed="rId14">
              <a:alphaModFix amt="26000"/>
              <a:extLst>
                <a:ext uri="{96DAC541-7B7A-43D3-8B79-37D633B846F1}">
                  <asvg:svgBlip xmlns:asvg="http://schemas.microsoft.com/office/drawing/2016/SVG/main" r:embed="rId15"/>
                </a:ext>
              </a:extLst>
            </a:blip>
            <a:stretch>
              <a:fillRect/>
            </a:stretch>
          </a:blipFill>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2EBDD"/>
        </a:solidFill>
        <a:effectLst/>
      </p:bgPr>
    </p:bg>
    <p:spTree>
      <p:nvGrpSpPr>
        <p:cNvPr id="1" name=""/>
        <p:cNvGrpSpPr/>
        <p:nvPr/>
      </p:nvGrpSpPr>
      <p:grpSpPr>
        <a:xfrm>
          <a:off x="0" y="0"/>
          <a:ext cx="0" cy="0"/>
          <a:chOff x="0" y="0"/>
          <a:chExt cx="0" cy="0"/>
        </a:xfrm>
      </p:grpSpPr>
      <p:sp>
        <p:nvSpPr>
          <p:cNvPr id="15" name="Freeform 5">
            <a:extLst>
              <a:ext uri="{FF2B5EF4-FFF2-40B4-BE49-F238E27FC236}">
                <a16:creationId xmlns:a16="http://schemas.microsoft.com/office/drawing/2014/main" id="{5BD9B0F6-08A1-7EF7-AD52-A0B59E353CA0}"/>
              </a:ext>
            </a:extLst>
          </p:cNvPr>
          <p:cNvSpPr/>
          <p:nvPr/>
        </p:nvSpPr>
        <p:spPr>
          <a:xfrm rot="-2019623">
            <a:off x="4152076" y="553969"/>
            <a:ext cx="811803" cy="662095"/>
          </a:xfrm>
          <a:custGeom>
            <a:avLst/>
            <a:gdLst/>
            <a:ahLst/>
            <a:cxnLst/>
            <a:rect l="l" t="t" r="r" b="b"/>
            <a:pathLst>
              <a:path w="4784491" h="3672097">
                <a:moveTo>
                  <a:pt x="0" y="0"/>
                </a:moveTo>
                <a:lnTo>
                  <a:pt x="4784491" y="0"/>
                </a:lnTo>
                <a:lnTo>
                  <a:pt x="4784491" y="3672097"/>
                </a:lnTo>
                <a:lnTo>
                  <a:pt x="0" y="3672097"/>
                </a:lnTo>
                <a:lnTo>
                  <a:pt x="0" y="0"/>
                </a:lnTo>
                <a:close/>
              </a:path>
            </a:pathLst>
          </a:custGeom>
          <a:blipFill>
            <a:blip r:embed="rId2">
              <a:alphaModFix amt="26000"/>
              <a:extLst>
                <a:ext uri="{96DAC541-7B7A-43D3-8B79-37D633B846F1}">
                  <asvg:svgBlip xmlns:asvg="http://schemas.microsoft.com/office/drawing/2016/SVG/main" r:embed="rId3"/>
                </a:ext>
              </a:extLst>
            </a:blip>
            <a:stretch>
              <a:fillRect/>
            </a:stretch>
          </a:blipFill>
        </p:spPr>
      </p:sp>
      <p:sp>
        <p:nvSpPr>
          <p:cNvPr id="16" name="TextBox 2">
            <a:extLst>
              <a:ext uri="{FF2B5EF4-FFF2-40B4-BE49-F238E27FC236}">
                <a16:creationId xmlns:a16="http://schemas.microsoft.com/office/drawing/2014/main" id="{CAE452D6-8CFB-F6E0-530D-D8A84A59583B}"/>
              </a:ext>
            </a:extLst>
          </p:cNvPr>
          <p:cNvSpPr txBox="1"/>
          <p:nvPr/>
        </p:nvSpPr>
        <p:spPr>
          <a:xfrm>
            <a:off x="3886200" y="160372"/>
            <a:ext cx="10016741" cy="1001043"/>
          </a:xfrm>
          <a:prstGeom prst="rect">
            <a:avLst/>
          </a:prstGeom>
        </p:spPr>
        <p:txBody>
          <a:bodyPr lIns="0" tIns="0" rIns="0" bIns="0" rtlCol="0" anchor="t">
            <a:spAutoFit/>
          </a:bodyPr>
          <a:lstStyle/>
          <a:p>
            <a:pPr marL="0" marR="0" lvl="0" indent="0" algn="ctr" defTabSz="914400" rtl="0" eaLnBrk="1" fontAlgn="auto" latinLnBrk="0" hangingPunct="1">
              <a:lnSpc>
                <a:spcPts val="8970"/>
              </a:lnSpc>
              <a:spcBef>
                <a:spcPts val="0"/>
              </a:spcBef>
              <a:spcAft>
                <a:spcPts val="0"/>
              </a:spcAft>
              <a:buClrTx/>
              <a:buSzTx/>
              <a:buFontTx/>
              <a:buNone/>
              <a:tabLst/>
              <a:defRPr/>
            </a:pPr>
            <a:r>
              <a:rPr kumimoji="0" lang="en-US" sz="4000" b="0" i="0" u="none" strike="noStrike" kern="1200" cap="none" spc="0" normalizeH="0" baseline="0" noProof="0" dirty="0" err="1">
                <a:ln>
                  <a:noFill/>
                </a:ln>
                <a:solidFill>
                  <a:srgbClr val="8E2020"/>
                </a:solidFill>
                <a:effectLst/>
                <a:uLnTx/>
                <a:uFillTx/>
                <a:latin typeface="Hagrid Text Heavy"/>
                <a:ea typeface="Hagrid Text Heavy"/>
                <a:cs typeface="Hagrid Text Heavy"/>
                <a:sym typeface="Hagrid Text Heavy"/>
              </a:rPr>
              <a:t>Résultats</a:t>
            </a:r>
            <a:r>
              <a:rPr kumimoji="0" lang="en-US" sz="4000" b="0" i="0" u="none" strike="noStrike" kern="1200" cap="none" spc="0" normalizeH="0" baseline="0" noProof="0" dirty="0">
                <a:ln>
                  <a:noFill/>
                </a:ln>
                <a:solidFill>
                  <a:srgbClr val="8E2020"/>
                </a:solidFill>
                <a:effectLst/>
                <a:uLnTx/>
                <a:uFillTx/>
                <a:latin typeface="Hagrid Text Heavy"/>
                <a:ea typeface="Hagrid Text Heavy"/>
                <a:cs typeface="Hagrid Text Heavy"/>
                <a:sym typeface="Hagrid Text Heavy"/>
              </a:rPr>
              <a:t> sans Data </a:t>
            </a:r>
            <a:r>
              <a:rPr kumimoji="0" lang="en-US" sz="4000" b="0" i="0" u="none" strike="noStrike" kern="1200" cap="none" spc="0" normalizeH="0" baseline="0" noProof="0" dirty="0" err="1">
                <a:ln>
                  <a:noFill/>
                </a:ln>
                <a:solidFill>
                  <a:srgbClr val="8E2020"/>
                </a:solidFill>
                <a:effectLst/>
                <a:uLnTx/>
                <a:uFillTx/>
                <a:latin typeface="Hagrid Text Heavy"/>
                <a:ea typeface="Hagrid Text Heavy"/>
                <a:cs typeface="Hagrid Text Heavy"/>
                <a:sym typeface="Hagrid Text Heavy"/>
              </a:rPr>
              <a:t>aumentation</a:t>
            </a:r>
            <a:endParaRPr kumimoji="0" lang="en-US" sz="4000" b="0" i="0" u="none" strike="noStrike" kern="1200" cap="none" spc="0" normalizeH="0" baseline="0" noProof="0" dirty="0">
              <a:ln>
                <a:noFill/>
              </a:ln>
              <a:solidFill>
                <a:srgbClr val="8E2020"/>
              </a:solidFill>
              <a:effectLst/>
              <a:uLnTx/>
              <a:uFillTx/>
              <a:latin typeface="Hagrid Text Heavy"/>
              <a:ea typeface="Hagrid Text Heavy"/>
              <a:cs typeface="Hagrid Text Heavy"/>
              <a:sym typeface="Hagrid Text Heavy"/>
            </a:endParaRPr>
          </a:p>
        </p:txBody>
      </p:sp>
      <p:sp>
        <p:nvSpPr>
          <p:cNvPr id="3" name="TextBox 2">
            <a:extLst>
              <a:ext uri="{FF2B5EF4-FFF2-40B4-BE49-F238E27FC236}">
                <a16:creationId xmlns:a16="http://schemas.microsoft.com/office/drawing/2014/main" id="{EF844A2F-A9E7-6583-04B3-FF4FF12BEF29}"/>
              </a:ext>
            </a:extLst>
          </p:cNvPr>
          <p:cNvSpPr txBox="1"/>
          <p:nvPr/>
        </p:nvSpPr>
        <p:spPr>
          <a:xfrm>
            <a:off x="3856074" y="5196723"/>
            <a:ext cx="10016741" cy="1001043"/>
          </a:xfrm>
          <a:prstGeom prst="rect">
            <a:avLst/>
          </a:prstGeom>
        </p:spPr>
        <p:txBody>
          <a:bodyPr lIns="0" tIns="0" rIns="0" bIns="0" rtlCol="0" anchor="t">
            <a:spAutoFit/>
          </a:bodyPr>
          <a:lstStyle/>
          <a:p>
            <a:pPr marL="0" marR="0" lvl="0" indent="0" algn="ctr" defTabSz="914400" rtl="0" eaLnBrk="1" fontAlgn="auto" latinLnBrk="0" hangingPunct="1">
              <a:lnSpc>
                <a:spcPts val="8970"/>
              </a:lnSpc>
              <a:spcBef>
                <a:spcPts val="0"/>
              </a:spcBef>
              <a:spcAft>
                <a:spcPts val="0"/>
              </a:spcAft>
              <a:buClrTx/>
              <a:buSzTx/>
              <a:buFontTx/>
              <a:buNone/>
              <a:tabLst/>
              <a:defRPr/>
            </a:pPr>
            <a:r>
              <a:rPr kumimoji="0" lang="en-US" sz="4000" b="0" i="0" u="none" strike="noStrike" kern="1200" cap="none" spc="0" normalizeH="0" baseline="0" noProof="0" dirty="0" err="1">
                <a:ln>
                  <a:noFill/>
                </a:ln>
                <a:solidFill>
                  <a:srgbClr val="8E2020"/>
                </a:solidFill>
                <a:effectLst/>
                <a:uLnTx/>
                <a:uFillTx/>
                <a:latin typeface="Hagrid Text Heavy"/>
                <a:ea typeface="Hagrid Text Heavy"/>
                <a:cs typeface="Hagrid Text Heavy"/>
                <a:sym typeface="Hagrid Text Heavy"/>
              </a:rPr>
              <a:t>Résultats</a:t>
            </a:r>
            <a:r>
              <a:rPr kumimoji="0" lang="en-US" sz="4000" b="0" i="0" u="none" strike="noStrike" kern="1200" cap="none" spc="0" normalizeH="0" baseline="0" noProof="0" dirty="0">
                <a:ln>
                  <a:noFill/>
                </a:ln>
                <a:solidFill>
                  <a:srgbClr val="8E2020"/>
                </a:solidFill>
                <a:effectLst/>
                <a:uLnTx/>
                <a:uFillTx/>
                <a:latin typeface="Hagrid Text Heavy"/>
                <a:ea typeface="Hagrid Text Heavy"/>
                <a:cs typeface="Hagrid Text Heavy"/>
                <a:sym typeface="Hagrid Text Heavy"/>
              </a:rPr>
              <a:t> avec Data </a:t>
            </a:r>
            <a:r>
              <a:rPr kumimoji="0" lang="en-US" sz="4000" b="0" i="0" u="none" strike="noStrike" kern="1200" cap="none" spc="0" normalizeH="0" baseline="0" noProof="0" dirty="0" err="1">
                <a:ln>
                  <a:noFill/>
                </a:ln>
                <a:solidFill>
                  <a:srgbClr val="8E2020"/>
                </a:solidFill>
                <a:effectLst/>
                <a:uLnTx/>
                <a:uFillTx/>
                <a:latin typeface="Hagrid Text Heavy"/>
                <a:ea typeface="Hagrid Text Heavy"/>
                <a:cs typeface="Hagrid Text Heavy"/>
                <a:sym typeface="Hagrid Text Heavy"/>
              </a:rPr>
              <a:t>aumentation</a:t>
            </a:r>
            <a:endParaRPr kumimoji="0" lang="en-US" sz="4000" b="0" i="0" u="none" strike="noStrike" kern="1200" cap="none" spc="0" normalizeH="0" baseline="0" noProof="0" dirty="0">
              <a:ln>
                <a:noFill/>
              </a:ln>
              <a:solidFill>
                <a:srgbClr val="8E2020"/>
              </a:solidFill>
              <a:effectLst/>
              <a:uLnTx/>
              <a:uFillTx/>
              <a:latin typeface="Hagrid Text Heavy"/>
              <a:ea typeface="Hagrid Text Heavy"/>
              <a:cs typeface="Hagrid Text Heavy"/>
              <a:sym typeface="Hagrid Text Heavy"/>
            </a:endParaRPr>
          </a:p>
        </p:txBody>
      </p:sp>
      <p:sp>
        <p:nvSpPr>
          <p:cNvPr id="7" name="Freeform 5">
            <a:extLst>
              <a:ext uri="{FF2B5EF4-FFF2-40B4-BE49-F238E27FC236}">
                <a16:creationId xmlns:a16="http://schemas.microsoft.com/office/drawing/2014/main" id="{7E58442B-25CF-6172-ADA3-5F9EF8CE7AAA}"/>
              </a:ext>
            </a:extLst>
          </p:cNvPr>
          <p:cNvSpPr/>
          <p:nvPr/>
        </p:nvSpPr>
        <p:spPr>
          <a:xfrm rot="-2019623">
            <a:off x="4152077" y="5547769"/>
            <a:ext cx="811803" cy="662095"/>
          </a:xfrm>
          <a:custGeom>
            <a:avLst/>
            <a:gdLst/>
            <a:ahLst/>
            <a:cxnLst/>
            <a:rect l="l" t="t" r="r" b="b"/>
            <a:pathLst>
              <a:path w="4784491" h="3672097">
                <a:moveTo>
                  <a:pt x="0" y="0"/>
                </a:moveTo>
                <a:lnTo>
                  <a:pt x="4784491" y="0"/>
                </a:lnTo>
                <a:lnTo>
                  <a:pt x="4784491" y="3672097"/>
                </a:lnTo>
                <a:lnTo>
                  <a:pt x="0" y="3672097"/>
                </a:lnTo>
                <a:lnTo>
                  <a:pt x="0" y="0"/>
                </a:lnTo>
                <a:close/>
              </a:path>
            </a:pathLst>
          </a:custGeom>
          <a:blipFill>
            <a:blip r:embed="rId2">
              <a:alphaModFix amt="26000"/>
              <a:extLst>
                <a:ext uri="{96DAC541-7B7A-43D3-8B79-37D633B846F1}">
                  <asvg:svgBlip xmlns:asvg="http://schemas.microsoft.com/office/drawing/2016/SVG/main" r:embed="rId3"/>
                </a:ext>
              </a:extLst>
            </a:blip>
            <a:stretch>
              <a:fillRect/>
            </a:stretch>
          </a:blipFill>
        </p:spPr>
      </p:sp>
      <p:pic>
        <p:nvPicPr>
          <p:cNvPr id="3074" name="Picture 2">
            <a:extLst>
              <a:ext uri="{FF2B5EF4-FFF2-40B4-BE49-F238E27FC236}">
                <a16:creationId xmlns:a16="http://schemas.microsoft.com/office/drawing/2014/main" id="{235D1EE8-6562-7385-C2B3-C15AFA5449A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20121" y="1810110"/>
            <a:ext cx="5974976" cy="3019993"/>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16439EE8-2FD4-220F-EAB3-4CF8FF7E3CB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229600" y="1791440"/>
            <a:ext cx="4279900" cy="3092964"/>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a:extLst>
              <a:ext uri="{FF2B5EF4-FFF2-40B4-BE49-F238E27FC236}">
                <a16:creationId xmlns:a16="http://schemas.microsoft.com/office/drawing/2014/main" id="{2467A720-10C5-2764-E18A-9ED54C41477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320121" y="6769254"/>
            <a:ext cx="5974976" cy="3019993"/>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a:extLst>
              <a:ext uri="{FF2B5EF4-FFF2-40B4-BE49-F238E27FC236}">
                <a16:creationId xmlns:a16="http://schemas.microsoft.com/office/drawing/2014/main" id="{4FB403E1-BE8B-2625-AC47-93ACE97FFAA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229600" y="6769254"/>
            <a:ext cx="4167271" cy="30929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801021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2EBDD"/>
        </a:solidFill>
        <a:effectLst/>
      </p:bgPr>
    </p:bg>
    <p:spTree>
      <p:nvGrpSpPr>
        <p:cNvPr id="1" name=""/>
        <p:cNvGrpSpPr/>
        <p:nvPr/>
      </p:nvGrpSpPr>
      <p:grpSpPr>
        <a:xfrm>
          <a:off x="0" y="0"/>
          <a:ext cx="0" cy="0"/>
          <a:chOff x="0" y="0"/>
          <a:chExt cx="0" cy="0"/>
        </a:xfrm>
      </p:grpSpPr>
      <p:sp>
        <p:nvSpPr>
          <p:cNvPr id="15" name="Freeform 5">
            <a:extLst>
              <a:ext uri="{FF2B5EF4-FFF2-40B4-BE49-F238E27FC236}">
                <a16:creationId xmlns:a16="http://schemas.microsoft.com/office/drawing/2014/main" id="{5BD9B0F6-08A1-7EF7-AD52-A0B59E353CA0}"/>
              </a:ext>
            </a:extLst>
          </p:cNvPr>
          <p:cNvSpPr/>
          <p:nvPr/>
        </p:nvSpPr>
        <p:spPr>
          <a:xfrm rot="-2019623">
            <a:off x="760066" y="683773"/>
            <a:ext cx="1423219" cy="955284"/>
          </a:xfrm>
          <a:custGeom>
            <a:avLst/>
            <a:gdLst/>
            <a:ahLst/>
            <a:cxnLst/>
            <a:rect l="l" t="t" r="r" b="b"/>
            <a:pathLst>
              <a:path w="4784491" h="3672097">
                <a:moveTo>
                  <a:pt x="0" y="0"/>
                </a:moveTo>
                <a:lnTo>
                  <a:pt x="4784491" y="0"/>
                </a:lnTo>
                <a:lnTo>
                  <a:pt x="4784491" y="3672097"/>
                </a:lnTo>
                <a:lnTo>
                  <a:pt x="0" y="3672097"/>
                </a:lnTo>
                <a:lnTo>
                  <a:pt x="0" y="0"/>
                </a:lnTo>
                <a:close/>
              </a:path>
            </a:pathLst>
          </a:custGeom>
          <a:blipFill>
            <a:blip r:embed="rId2">
              <a:alphaModFix amt="26000"/>
              <a:extLst>
                <a:ext uri="{96DAC541-7B7A-43D3-8B79-37D633B846F1}">
                  <asvg:svgBlip xmlns:asvg="http://schemas.microsoft.com/office/drawing/2016/SVG/main" r:embed="rId3"/>
                </a:ext>
              </a:extLst>
            </a:blip>
            <a:stretch>
              <a:fillRect/>
            </a:stretch>
          </a:blipFill>
        </p:spPr>
      </p:sp>
      <p:sp>
        <p:nvSpPr>
          <p:cNvPr id="16" name="TextBox 2">
            <a:extLst>
              <a:ext uri="{FF2B5EF4-FFF2-40B4-BE49-F238E27FC236}">
                <a16:creationId xmlns:a16="http://schemas.microsoft.com/office/drawing/2014/main" id="{CAE452D6-8CFB-F6E0-530D-D8A84A59583B}"/>
              </a:ext>
            </a:extLst>
          </p:cNvPr>
          <p:cNvSpPr txBox="1"/>
          <p:nvPr/>
        </p:nvSpPr>
        <p:spPr>
          <a:xfrm>
            <a:off x="3886200" y="160372"/>
            <a:ext cx="10016741" cy="1001043"/>
          </a:xfrm>
          <a:prstGeom prst="rect">
            <a:avLst/>
          </a:prstGeom>
        </p:spPr>
        <p:txBody>
          <a:bodyPr lIns="0" tIns="0" rIns="0" bIns="0" rtlCol="0" anchor="t">
            <a:spAutoFit/>
          </a:bodyPr>
          <a:lstStyle/>
          <a:p>
            <a:pPr marL="0" marR="0" lvl="0" indent="0" algn="ctr" defTabSz="914400" rtl="0" eaLnBrk="1" fontAlgn="auto" latinLnBrk="0" hangingPunct="1">
              <a:lnSpc>
                <a:spcPts val="897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8E2020"/>
                </a:solidFill>
                <a:effectLst/>
                <a:uLnTx/>
                <a:uFillTx/>
                <a:latin typeface="Hagrid Text Heavy"/>
                <a:ea typeface="Hagrid Text Heavy"/>
                <a:cs typeface="Hagrid Text Heavy"/>
                <a:sym typeface="Hagrid Text Heavy"/>
              </a:rPr>
              <a:t>Principe de transfer learning</a:t>
            </a:r>
          </a:p>
        </p:txBody>
      </p:sp>
      <p:sp>
        <p:nvSpPr>
          <p:cNvPr id="2" name="ZoneTexte 1">
            <a:extLst>
              <a:ext uri="{FF2B5EF4-FFF2-40B4-BE49-F238E27FC236}">
                <a16:creationId xmlns:a16="http://schemas.microsoft.com/office/drawing/2014/main" id="{C16F7588-6A6B-0CBA-CDF0-EA504CA89872}"/>
              </a:ext>
            </a:extLst>
          </p:cNvPr>
          <p:cNvSpPr txBox="1"/>
          <p:nvPr/>
        </p:nvSpPr>
        <p:spPr>
          <a:xfrm>
            <a:off x="1457498" y="2476500"/>
            <a:ext cx="14123225" cy="1631216"/>
          </a:xfrm>
          <a:prstGeom prst="rect">
            <a:avLst/>
          </a:prstGeom>
          <a:noFill/>
        </p:spPr>
        <p:txBody>
          <a:bodyPr wrap="none" rtlCol="0">
            <a:spAutoFit/>
          </a:bodyPr>
          <a:lstStyle/>
          <a:p>
            <a:r>
              <a:rPr lang="fr-FR" sz="2000" dirty="0">
                <a:latin typeface="Arial" panose="020B0604020202020204" pitchFamily="34" charset="0"/>
                <a:cs typeface="Arial" panose="020B0604020202020204" pitchFamily="34" charset="0"/>
              </a:rPr>
              <a:t>Le transfert </a:t>
            </a:r>
            <a:r>
              <a:rPr lang="fr-FR" sz="2000" dirty="0" err="1">
                <a:latin typeface="Arial" panose="020B0604020202020204" pitchFamily="34" charset="0"/>
                <a:cs typeface="Arial" panose="020B0604020202020204" pitchFamily="34" charset="0"/>
              </a:rPr>
              <a:t>learning</a:t>
            </a:r>
            <a:r>
              <a:rPr lang="fr-FR" sz="2000" dirty="0">
                <a:latin typeface="Arial" panose="020B0604020202020204" pitchFamily="34" charset="0"/>
                <a:cs typeface="Arial" panose="020B0604020202020204" pitchFamily="34" charset="0"/>
              </a:rPr>
              <a:t> (ou apprentissage par transfert) est une méthode de machine </a:t>
            </a:r>
            <a:r>
              <a:rPr lang="fr-FR" sz="2000" dirty="0" err="1">
                <a:latin typeface="Arial" panose="020B0604020202020204" pitchFamily="34" charset="0"/>
                <a:cs typeface="Arial" panose="020B0604020202020204" pitchFamily="34" charset="0"/>
              </a:rPr>
              <a:t>learning</a:t>
            </a:r>
            <a:r>
              <a:rPr lang="fr-FR" sz="2000" dirty="0">
                <a:latin typeface="Arial" panose="020B0604020202020204" pitchFamily="34" charset="0"/>
                <a:cs typeface="Arial" panose="020B0604020202020204" pitchFamily="34" charset="0"/>
              </a:rPr>
              <a:t> où un modèle développé pour </a:t>
            </a:r>
          </a:p>
          <a:p>
            <a:r>
              <a:rPr lang="fr-FR" sz="2000" dirty="0">
                <a:latin typeface="Arial" panose="020B0604020202020204" pitchFamily="34" charset="0"/>
                <a:cs typeface="Arial" panose="020B0604020202020204" pitchFamily="34" charset="0"/>
              </a:rPr>
              <a:t>une tâche est réutilisé </a:t>
            </a:r>
          </a:p>
          <a:p>
            <a:r>
              <a:rPr lang="fr-FR" sz="2000" dirty="0">
                <a:latin typeface="Arial" panose="020B0604020202020204" pitchFamily="34" charset="0"/>
                <a:cs typeface="Arial" panose="020B0604020202020204" pitchFamily="34" charset="0"/>
              </a:rPr>
              <a:t>comme point de départ pour une tâche différente mais liée. Au lieu de partir de zéro, on utilise les connaissances acquises </a:t>
            </a:r>
          </a:p>
          <a:p>
            <a:r>
              <a:rPr lang="fr-FR" sz="2000" dirty="0">
                <a:latin typeface="Arial" panose="020B0604020202020204" pitchFamily="34" charset="0"/>
                <a:cs typeface="Arial" panose="020B0604020202020204" pitchFamily="34" charset="0"/>
              </a:rPr>
              <a:t>par un modèle pré-entraîné </a:t>
            </a:r>
          </a:p>
          <a:p>
            <a:r>
              <a:rPr lang="fr-FR" sz="2000" dirty="0">
                <a:latin typeface="Arial" panose="020B0604020202020204" pitchFamily="34" charset="0"/>
                <a:cs typeface="Arial" panose="020B0604020202020204" pitchFamily="34" charset="0"/>
              </a:rPr>
              <a:t>pour résoudre un nouveau problème.</a:t>
            </a:r>
          </a:p>
        </p:txBody>
      </p:sp>
      <p:sp>
        <p:nvSpPr>
          <p:cNvPr id="3" name="ZoneTexte 2">
            <a:extLst>
              <a:ext uri="{FF2B5EF4-FFF2-40B4-BE49-F238E27FC236}">
                <a16:creationId xmlns:a16="http://schemas.microsoft.com/office/drawing/2014/main" id="{1B8EE970-981A-673D-4FE1-2D5FF8063C43}"/>
              </a:ext>
            </a:extLst>
          </p:cNvPr>
          <p:cNvSpPr txBox="1"/>
          <p:nvPr/>
        </p:nvSpPr>
        <p:spPr>
          <a:xfrm>
            <a:off x="1351172" y="4623914"/>
            <a:ext cx="14618104" cy="1292662"/>
          </a:xfrm>
          <a:prstGeom prst="rect">
            <a:avLst/>
          </a:prstGeom>
          <a:noFill/>
        </p:spPr>
        <p:txBody>
          <a:bodyPr wrap="none" rtlCol="0">
            <a:spAutoFit/>
          </a:bodyPr>
          <a:lstStyle/>
          <a:p>
            <a:pPr>
              <a:buFont typeface="Arial" panose="020B0604020202020204" pitchFamily="34" charset="0"/>
              <a:buChar char="•"/>
            </a:pPr>
            <a:r>
              <a:rPr lang="fr-FR" sz="2000" dirty="0">
                <a:latin typeface="Arial" panose="020B0604020202020204" pitchFamily="34" charset="0"/>
                <a:cs typeface="Arial" panose="020B0604020202020204" pitchFamily="34" charset="0"/>
              </a:rPr>
              <a:t>Les dernières couches du modèle sont remplacées par de nouvelles couches adaptées pour classer les images en trois races </a:t>
            </a:r>
          </a:p>
          <a:p>
            <a:r>
              <a:rPr lang="fr-FR" sz="2000" dirty="0">
                <a:latin typeface="Arial" panose="020B0604020202020204" pitchFamily="34" charset="0"/>
                <a:cs typeface="Arial" panose="020B0604020202020204" pitchFamily="34" charset="0"/>
              </a:rPr>
              <a:t>de chiens spécifiques.</a:t>
            </a:r>
          </a:p>
          <a:p>
            <a:pPr>
              <a:buFont typeface="Arial" panose="020B0604020202020204" pitchFamily="34" charset="0"/>
              <a:buChar char="•"/>
            </a:pPr>
            <a:r>
              <a:rPr lang="fr-FR" sz="2000" dirty="0">
                <a:latin typeface="Arial" panose="020B0604020202020204" pitchFamily="34" charset="0"/>
                <a:cs typeface="Arial" panose="020B0604020202020204" pitchFamily="34" charset="0"/>
              </a:rPr>
              <a:t>Le modèle est </a:t>
            </a:r>
            <a:r>
              <a:rPr lang="fr-FR" sz="2000" dirty="0" err="1">
                <a:latin typeface="Arial" panose="020B0604020202020204" pitchFamily="34" charset="0"/>
                <a:cs typeface="Arial" panose="020B0604020202020204" pitchFamily="34" charset="0"/>
              </a:rPr>
              <a:t>ré-entraîné</a:t>
            </a:r>
            <a:r>
              <a:rPr lang="fr-FR" sz="2000" dirty="0">
                <a:latin typeface="Arial" panose="020B0604020202020204" pitchFamily="34" charset="0"/>
                <a:cs typeface="Arial" panose="020B0604020202020204" pitchFamily="34" charset="0"/>
              </a:rPr>
              <a:t> sur un ensemble de données contenant des images des trois races de chiens.</a:t>
            </a:r>
          </a:p>
          <a:p>
            <a:endParaRPr lang="fr-FR" dirty="0"/>
          </a:p>
        </p:txBody>
      </p:sp>
    </p:spTree>
    <p:extLst>
      <p:ext uri="{BB962C8B-B14F-4D97-AF65-F5344CB8AC3E}">
        <p14:creationId xmlns:p14="http://schemas.microsoft.com/office/powerpoint/2010/main" val="42383447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2EBDD"/>
        </a:solidFill>
        <a:effectLst/>
      </p:bgPr>
    </p:bg>
    <p:spTree>
      <p:nvGrpSpPr>
        <p:cNvPr id="1" name=""/>
        <p:cNvGrpSpPr/>
        <p:nvPr/>
      </p:nvGrpSpPr>
      <p:grpSpPr>
        <a:xfrm>
          <a:off x="0" y="0"/>
          <a:ext cx="0" cy="0"/>
          <a:chOff x="0" y="0"/>
          <a:chExt cx="0" cy="0"/>
        </a:xfrm>
      </p:grpSpPr>
      <p:sp>
        <p:nvSpPr>
          <p:cNvPr id="15" name="Freeform 5">
            <a:extLst>
              <a:ext uri="{FF2B5EF4-FFF2-40B4-BE49-F238E27FC236}">
                <a16:creationId xmlns:a16="http://schemas.microsoft.com/office/drawing/2014/main" id="{5BD9B0F6-08A1-7EF7-AD52-A0B59E353CA0}"/>
              </a:ext>
            </a:extLst>
          </p:cNvPr>
          <p:cNvSpPr/>
          <p:nvPr/>
        </p:nvSpPr>
        <p:spPr>
          <a:xfrm rot="-2019623">
            <a:off x="5016071" y="530403"/>
            <a:ext cx="911873" cy="778378"/>
          </a:xfrm>
          <a:custGeom>
            <a:avLst/>
            <a:gdLst/>
            <a:ahLst/>
            <a:cxnLst/>
            <a:rect l="l" t="t" r="r" b="b"/>
            <a:pathLst>
              <a:path w="4784491" h="3672097">
                <a:moveTo>
                  <a:pt x="0" y="0"/>
                </a:moveTo>
                <a:lnTo>
                  <a:pt x="4784491" y="0"/>
                </a:lnTo>
                <a:lnTo>
                  <a:pt x="4784491" y="3672097"/>
                </a:lnTo>
                <a:lnTo>
                  <a:pt x="0" y="3672097"/>
                </a:lnTo>
                <a:lnTo>
                  <a:pt x="0" y="0"/>
                </a:lnTo>
                <a:close/>
              </a:path>
            </a:pathLst>
          </a:custGeom>
          <a:blipFill>
            <a:blip r:embed="rId2">
              <a:alphaModFix amt="26000"/>
              <a:extLst>
                <a:ext uri="{96DAC541-7B7A-43D3-8B79-37D633B846F1}">
                  <asvg:svgBlip xmlns:asvg="http://schemas.microsoft.com/office/drawing/2016/SVG/main" r:embed="rId3"/>
                </a:ext>
              </a:extLst>
            </a:blip>
            <a:stretch>
              <a:fillRect/>
            </a:stretch>
          </a:blipFill>
        </p:spPr>
      </p:sp>
      <p:sp>
        <p:nvSpPr>
          <p:cNvPr id="16" name="TextBox 2">
            <a:extLst>
              <a:ext uri="{FF2B5EF4-FFF2-40B4-BE49-F238E27FC236}">
                <a16:creationId xmlns:a16="http://schemas.microsoft.com/office/drawing/2014/main" id="{CAE452D6-8CFB-F6E0-530D-D8A84A59583B}"/>
              </a:ext>
            </a:extLst>
          </p:cNvPr>
          <p:cNvSpPr txBox="1"/>
          <p:nvPr/>
        </p:nvSpPr>
        <p:spPr>
          <a:xfrm>
            <a:off x="3886200" y="160372"/>
            <a:ext cx="10016741" cy="1001043"/>
          </a:xfrm>
          <a:prstGeom prst="rect">
            <a:avLst/>
          </a:prstGeom>
        </p:spPr>
        <p:txBody>
          <a:bodyPr lIns="0" tIns="0" rIns="0" bIns="0" rtlCol="0" anchor="t">
            <a:spAutoFit/>
          </a:bodyPr>
          <a:lstStyle/>
          <a:p>
            <a:pPr marL="0" marR="0" lvl="0" indent="0" algn="ctr" defTabSz="914400" rtl="0" eaLnBrk="1" fontAlgn="auto" latinLnBrk="0" hangingPunct="1">
              <a:lnSpc>
                <a:spcPts val="897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8E2020"/>
                </a:solidFill>
                <a:effectLst/>
                <a:uLnTx/>
                <a:uFillTx/>
                <a:latin typeface="Hagrid Text Heavy"/>
                <a:ea typeface="Hagrid Text Heavy"/>
                <a:cs typeface="Hagrid Text Heavy"/>
                <a:sym typeface="Hagrid Text Heavy"/>
              </a:rPr>
              <a:t>Transfer learning VGG16</a:t>
            </a:r>
          </a:p>
        </p:txBody>
      </p:sp>
      <p:pic>
        <p:nvPicPr>
          <p:cNvPr id="2" name="Image 1">
            <a:extLst>
              <a:ext uri="{FF2B5EF4-FFF2-40B4-BE49-F238E27FC236}">
                <a16:creationId xmlns:a16="http://schemas.microsoft.com/office/drawing/2014/main" id="{85625C77-2F89-96AF-97A1-9113653D4669}"/>
              </a:ext>
            </a:extLst>
          </p:cNvPr>
          <p:cNvPicPr>
            <a:picLocks noChangeAspect="1"/>
          </p:cNvPicPr>
          <p:nvPr/>
        </p:nvPicPr>
        <p:blipFill>
          <a:blip r:embed="rId4"/>
          <a:stretch>
            <a:fillRect/>
          </a:stretch>
        </p:blipFill>
        <p:spPr>
          <a:xfrm>
            <a:off x="1471674" y="3441863"/>
            <a:ext cx="5596130" cy="2825769"/>
          </a:xfrm>
          <a:prstGeom prst="rect">
            <a:avLst/>
          </a:prstGeom>
        </p:spPr>
      </p:pic>
      <p:pic>
        <p:nvPicPr>
          <p:cNvPr id="4" name="Image 3">
            <a:extLst>
              <a:ext uri="{FF2B5EF4-FFF2-40B4-BE49-F238E27FC236}">
                <a16:creationId xmlns:a16="http://schemas.microsoft.com/office/drawing/2014/main" id="{01AE86A1-E5C1-44E8-9D17-DBFC1F7EB528}"/>
              </a:ext>
            </a:extLst>
          </p:cNvPr>
          <p:cNvPicPr>
            <a:picLocks noChangeAspect="1"/>
          </p:cNvPicPr>
          <p:nvPr/>
        </p:nvPicPr>
        <p:blipFill>
          <a:blip r:embed="rId5"/>
          <a:stretch>
            <a:fillRect/>
          </a:stretch>
        </p:blipFill>
        <p:spPr>
          <a:xfrm>
            <a:off x="1392498" y="7214903"/>
            <a:ext cx="5596130" cy="2825769"/>
          </a:xfrm>
          <a:prstGeom prst="rect">
            <a:avLst/>
          </a:prstGeom>
        </p:spPr>
      </p:pic>
      <p:pic>
        <p:nvPicPr>
          <p:cNvPr id="6" name="Image 5">
            <a:extLst>
              <a:ext uri="{FF2B5EF4-FFF2-40B4-BE49-F238E27FC236}">
                <a16:creationId xmlns:a16="http://schemas.microsoft.com/office/drawing/2014/main" id="{BE511518-4FDF-DDDE-91D2-053624909B86}"/>
              </a:ext>
            </a:extLst>
          </p:cNvPr>
          <p:cNvPicPr>
            <a:picLocks noChangeAspect="1"/>
          </p:cNvPicPr>
          <p:nvPr/>
        </p:nvPicPr>
        <p:blipFill>
          <a:blip r:embed="rId6"/>
          <a:stretch>
            <a:fillRect/>
          </a:stretch>
        </p:blipFill>
        <p:spPr>
          <a:xfrm>
            <a:off x="9143999" y="7214902"/>
            <a:ext cx="3875341" cy="2825770"/>
          </a:xfrm>
          <a:prstGeom prst="rect">
            <a:avLst/>
          </a:prstGeom>
        </p:spPr>
      </p:pic>
      <p:sp>
        <p:nvSpPr>
          <p:cNvPr id="7" name="ZoneTexte 6">
            <a:extLst>
              <a:ext uri="{FF2B5EF4-FFF2-40B4-BE49-F238E27FC236}">
                <a16:creationId xmlns:a16="http://schemas.microsoft.com/office/drawing/2014/main" id="{4E6C73F3-0A85-0B2F-E230-DD57B24C4635}"/>
              </a:ext>
            </a:extLst>
          </p:cNvPr>
          <p:cNvSpPr txBox="1"/>
          <p:nvPr/>
        </p:nvSpPr>
        <p:spPr>
          <a:xfrm>
            <a:off x="1471674" y="2790294"/>
            <a:ext cx="2795525" cy="369332"/>
          </a:xfrm>
          <a:prstGeom prst="rect">
            <a:avLst/>
          </a:prstGeom>
          <a:noFill/>
        </p:spPr>
        <p:txBody>
          <a:bodyPr wrap="square" rtlCol="0">
            <a:spAutoFit/>
          </a:bodyPr>
          <a:lstStyle/>
          <a:p>
            <a:r>
              <a:rPr lang="fr-FR" dirty="0">
                <a:latin typeface="Arial" panose="020B0604020202020204" pitchFamily="34" charset="0"/>
                <a:cs typeface="Arial" panose="020B0604020202020204" pitchFamily="34" charset="0"/>
              </a:rPr>
              <a:t>Sans data augmentation</a:t>
            </a:r>
          </a:p>
        </p:txBody>
      </p:sp>
      <p:sp>
        <p:nvSpPr>
          <p:cNvPr id="9" name="ZoneTexte 8">
            <a:extLst>
              <a:ext uri="{FF2B5EF4-FFF2-40B4-BE49-F238E27FC236}">
                <a16:creationId xmlns:a16="http://schemas.microsoft.com/office/drawing/2014/main" id="{074CFDF7-4FA7-AF2E-F1E4-E85A14A86478}"/>
              </a:ext>
            </a:extLst>
          </p:cNvPr>
          <p:cNvSpPr txBox="1"/>
          <p:nvPr/>
        </p:nvSpPr>
        <p:spPr>
          <a:xfrm>
            <a:off x="1471674" y="6645094"/>
            <a:ext cx="2795525" cy="369332"/>
          </a:xfrm>
          <a:prstGeom prst="rect">
            <a:avLst/>
          </a:prstGeom>
          <a:noFill/>
        </p:spPr>
        <p:txBody>
          <a:bodyPr wrap="square">
            <a:spAutoFit/>
          </a:bodyPr>
          <a:lstStyle/>
          <a:p>
            <a:r>
              <a:rPr lang="fr-FR" dirty="0">
                <a:latin typeface="Arial" panose="020B0604020202020204" pitchFamily="34" charset="0"/>
                <a:cs typeface="Arial" panose="020B0604020202020204" pitchFamily="34" charset="0"/>
              </a:rPr>
              <a:t>Avec data augmentation</a:t>
            </a:r>
          </a:p>
        </p:txBody>
      </p:sp>
      <p:sp>
        <p:nvSpPr>
          <p:cNvPr id="10" name="Freeform 5">
            <a:extLst>
              <a:ext uri="{FF2B5EF4-FFF2-40B4-BE49-F238E27FC236}">
                <a16:creationId xmlns:a16="http://schemas.microsoft.com/office/drawing/2014/main" id="{C02D3E05-6198-25D6-AD7F-07F155D40F4B}"/>
              </a:ext>
            </a:extLst>
          </p:cNvPr>
          <p:cNvSpPr/>
          <p:nvPr/>
        </p:nvSpPr>
        <p:spPr>
          <a:xfrm rot="-2019623">
            <a:off x="459669" y="2720643"/>
            <a:ext cx="609738" cy="508633"/>
          </a:xfrm>
          <a:custGeom>
            <a:avLst/>
            <a:gdLst/>
            <a:ahLst/>
            <a:cxnLst/>
            <a:rect l="l" t="t" r="r" b="b"/>
            <a:pathLst>
              <a:path w="4784491" h="3672097">
                <a:moveTo>
                  <a:pt x="0" y="0"/>
                </a:moveTo>
                <a:lnTo>
                  <a:pt x="4784491" y="0"/>
                </a:lnTo>
                <a:lnTo>
                  <a:pt x="4784491" y="3672097"/>
                </a:lnTo>
                <a:lnTo>
                  <a:pt x="0" y="3672097"/>
                </a:lnTo>
                <a:lnTo>
                  <a:pt x="0" y="0"/>
                </a:lnTo>
                <a:close/>
              </a:path>
            </a:pathLst>
          </a:custGeom>
          <a:blipFill>
            <a:blip r:embed="rId2">
              <a:alphaModFix amt="26000"/>
              <a:extLst>
                <a:ext uri="{96DAC541-7B7A-43D3-8B79-37D633B846F1}">
                  <asvg:svgBlip xmlns:asvg="http://schemas.microsoft.com/office/drawing/2016/SVG/main" r:embed="rId3"/>
                </a:ext>
              </a:extLst>
            </a:blip>
            <a:stretch>
              <a:fillRect/>
            </a:stretch>
          </a:blipFill>
        </p:spPr>
      </p:sp>
      <p:sp>
        <p:nvSpPr>
          <p:cNvPr id="11" name="Freeform 5">
            <a:extLst>
              <a:ext uri="{FF2B5EF4-FFF2-40B4-BE49-F238E27FC236}">
                <a16:creationId xmlns:a16="http://schemas.microsoft.com/office/drawing/2014/main" id="{862F49F0-4A09-19E2-6FBA-22AA49A7223A}"/>
              </a:ext>
            </a:extLst>
          </p:cNvPr>
          <p:cNvSpPr/>
          <p:nvPr/>
        </p:nvSpPr>
        <p:spPr>
          <a:xfrm rot="-2019623">
            <a:off x="640934" y="6621124"/>
            <a:ext cx="609738" cy="463669"/>
          </a:xfrm>
          <a:custGeom>
            <a:avLst/>
            <a:gdLst/>
            <a:ahLst/>
            <a:cxnLst/>
            <a:rect l="l" t="t" r="r" b="b"/>
            <a:pathLst>
              <a:path w="4784491" h="3672097">
                <a:moveTo>
                  <a:pt x="0" y="0"/>
                </a:moveTo>
                <a:lnTo>
                  <a:pt x="4784491" y="0"/>
                </a:lnTo>
                <a:lnTo>
                  <a:pt x="4784491" y="3672097"/>
                </a:lnTo>
                <a:lnTo>
                  <a:pt x="0" y="3672097"/>
                </a:lnTo>
                <a:lnTo>
                  <a:pt x="0" y="0"/>
                </a:lnTo>
                <a:close/>
              </a:path>
            </a:pathLst>
          </a:custGeom>
          <a:blipFill>
            <a:blip r:embed="rId2">
              <a:alphaModFix amt="26000"/>
              <a:extLst>
                <a:ext uri="{96DAC541-7B7A-43D3-8B79-37D633B846F1}">
                  <asvg:svgBlip xmlns:asvg="http://schemas.microsoft.com/office/drawing/2016/SVG/main" r:embed="rId3"/>
                </a:ext>
              </a:extLst>
            </a:blip>
            <a:stretch>
              <a:fillRect/>
            </a:stretch>
          </a:blipFill>
        </p:spPr>
        <p:txBody>
          <a:bodyPr/>
          <a:lstStyle/>
          <a:p>
            <a:endParaRPr lang="fr-FR" dirty="0"/>
          </a:p>
        </p:txBody>
      </p:sp>
      <p:sp>
        <p:nvSpPr>
          <p:cNvPr id="12" name="ZoneTexte 11">
            <a:extLst>
              <a:ext uri="{FF2B5EF4-FFF2-40B4-BE49-F238E27FC236}">
                <a16:creationId xmlns:a16="http://schemas.microsoft.com/office/drawing/2014/main" id="{9832BCB1-9A10-3DD4-F5AC-EBC750BD9B35}"/>
              </a:ext>
            </a:extLst>
          </p:cNvPr>
          <p:cNvSpPr txBox="1"/>
          <p:nvPr/>
        </p:nvSpPr>
        <p:spPr>
          <a:xfrm>
            <a:off x="1328056" y="1496240"/>
            <a:ext cx="14493519" cy="923330"/>
          </a:xfrm>
          <a:prstGeom prst="rect">
            <a:avLst/>
          </a:prstGeom>
          <a:noFill/>
        </p:spPr>
        <p:txBody>
          <a:bodyPr wrap="none" rtlCol="0">
            <a:spAutoFit/>
          </a:bodyPr>
          <a:lstStyle/>
          <a:p>
            <a:r>
              <a:rPr lang="fr-FR" b="1" dirty="0"/>
              <a:t>Fonctionnement:</a:t>
            </a:r>
            <a:r>
              <a:rPr lang="fr-FR" dirty="0"/>
              <a:t> VGG16 est conçu pour être simple et efficace, en utilisant de petites convolutions (3x3) pour capturer les caractéristiques de l'image. </a:t>
            </a:r>
          </a:p>
          <a:p>
            <a:r>
              <a:rPr lang="fr-FR" dirty="0"/>
              <a:t>Les couches convolutives et de </a:t>
            </a:r>
            <a:r>
              <a:rPr lang="fr-FR" dirty="0" err="1"/>
              <a:t>pooling</a:t>
            </a:r>
            <a:r>
              <a:rPr lang="fr-FR" dirty="0"/>
              <a:t> réduisent progressivement la taille de l'image tout en augmentant la profondeur des caractéristiques, permettant</a:t>
            </a:r>
          </a:p>
          <a:p>
            <a:r>
              <a:rPr lang="fr-FR" dirty="0"/>
              <a:t> au modèle d'apprendre des représentations complexes.</a:t>
            </a:r>
          </a:p>
        </p:txBody>
      </p:sp>
      <p:pic>
        <p:nvPicPr>
          <p:cNvPr id="8194" name="Picture 2">
            <a:extLst>
              <a:ext uri="{FF2B5EF4-FFF2-40B4-BE49-F238E27FC236}">
                <a16:creationId xmlns:a16="http://schemas.microsoft.com/office/drawing/2014/main" id="{FDBD2E7F-1C54-FB66-A1E1-96720158354D}"/>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0616380" y="3423964"/>
            <a:ext cx="4805919" cy="30670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107236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2EBDD"/>
        </a:solidFill>
        <a:effectLst/>
      </p:bgPr>
    </p:bg>
    <p:spTree>
      <p:nvGrpSpPr>
        <p:cNvPr id="1" name=""/>
        <p:cNvGrpSpPr/>
        <p:nvPr/>
      </p:nvGrpSpPr>
      <p:grpSpPr>
        <a:xfrm>
          <a:off x="0" y="0"/>
          <a:ext cx="0" cy="0"/>
          <a:chOff x="0" y="0"/>
          <a:chExt cx="0" cy="0"/>
        </a:xfrm>
      </p:grpSpPr>
      <p:sp>
        <p:nvSpPr>
          <p:cNvPr id="15" name="Freeform 5">
            <a:extLst>
              <a:ext uri="{FF2B5EF4-FFF2-40B4-BE49-F238E27FC236}">
                <a16:creationId xmlns:a16="http://schemas.microsoft.com/office/drawing/2014/main" id="{5BD9B0F6-08A1-7EF7-AD52-A0B59E353CA0}"/>
              </a:ext>
            </a:extLst>
          </p:cNvPr>
          <p:cNvSpPr/>
          <p:nvPr/>
        </p:nvSpPr>
        <p:spPr>
          <a:xfrm rot="-2019623">
            <a:off x="1434671" y="416141"/>
            <a:ext cx="911873" cy="778378"/>
          </a:xfrm>
          <a:custGeom>
            <a:avLst/>
            <a:gdLst/>
            <a:ahLst/>
            <a:cxnLst/>
            <a:rect l="l" t="t" r="r" b="b"/>
            <a:pathLst>
              <a:path w="4784491" h="3672097">
                <a:moveTo>
                  <a:pt x="0" y="0"/>
                </a:moveTo>
                <a:lnTo>
                  <a:pt x="4784491" y="0"/>
                </a:lnTo>
                <a:lnTo>
                  <a:pt x="4784491" y="3672097"/>
                </a:lnTo>
                <a:lnTo>
                  <a:pt x="0" y="3672097"/>
                </a:lnTo>
                <a:lnTo>
                  <a:pt x="0" y="0"/>
                </a:lnTo>
                <a:close/>
              </a:path>
            </a:pathLst>
          </a:custGeom>
          <a:blipFill>
            <a:blip r:embed="rId2">
              <a:alphaModFix amt="26000"/>
              <a:extLst>
                <a:ext uri="{96DAC541-7B7A-43D3-8B79-37D633B846F1}">
                  <asvg:svgBlip xmlns:asvg="http://schemas.microsoft.com/office/drawing/2016/SVG/main" r:embed="rId3"/>
                </a:ext>
              </a:extLst>
            </a:blip>
            <a:stretch>
              <a:fillRect/>
            </a:stretch>
          </a:blipFill>
        </p:spPr>
      </p:sp>
      <p:sp>
        <p:nvSpPr>
          <p:cNvPr id="16" name="TextBox 2">
            <a:extLst>
              <a:ext uri="{FF2B5EF4-FFF2-40B4-BE49-F238E27FC236}">
                <a16:creationId xmlns:a16="http://schemas.microsoft.com/office/drawing/2014/main" id="{CAE452D6-8CFB-F6E0-530D-D8A84A59583B}"/>
              </a:ext>
            </a:extLst>
          </p:cNvPr>
          <p:cNvSpPr txBox="1"/>
          <p:nvPr/>
        </p:nvSpPr>
        <p:spPr>
          <a:xfrm>
            <a:off x="3886200" y="160372"/>
            <a:ext cx="10016741" cy="1001043"/>
          </a:xfrm>
          <a:prstGeom prst="rect">
            <a:avLst/>
          </a:prstGeom>
        </p:spPr>
        <p:txBody>
          <a:bodyPr lIns="0" tIns="0" rIns="0" bIns="0" rtlCol="0" anchor="t">
            <a:spAutoFit/>
          </a:bodyPr>
          <a:lstStyle/>
          <a:p>
            <a:pPr marL="0" marR="0" lvl="0" indent="0" algn="ctr" defTabSz="914400" rtl="0" eaLnBrk="1" fontAlgn="auto" latinLnBrk="0" hangingPunct="1">
              <a:lnSpc>
                <a:spcPts val="897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8E2020"/>
                </a:solidFill>
                <a:effectLst/>
                <a:uLnTx/>
                <a:uFillTx/>
                <a:latin typeface="Hagrid Text Heavy"/>
                <a:ea typeface="Hagrid Text Heavy"/>
                <a:cs typeface="Hagrid Text Heavy"/>
                <a:sym typeface="Hagrid Text Heavy"/>
              </a:rPr>
              <a:t>Transfer learning ResNet50</a:t>
            </a:r>
          </a:p>
        </p:txBody>
      </p:sp>
      <p:sp>
        <p:nvSpPr>
          <p:cNvPr id="7" name="ZoneTexte 6">
            <a:extLst>
              <a:ext uri="{FF2B5EF4-FFF2-40B4-BE49-F238E27FC236}">
                <a16:creationId xmlns:a16="http://schemas.microsoft.com/office/drawing/2014/main" id="{4E6C73F3-0A85-0B2F-E230-DD57B24C4635}"/>
              </a:ext>
            </a:extLst>
          </p:cNvPr>
          <p:cNvSpPr txBox="1"/>
          <p:nvPr/>
        </p:nvSpPr>
        <p:spPr>
          <a:xfrm>
            <a:off x="2186442" y="6061311"/>
            <a:ext cx="279552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solidFill>
                  <a:prstClr val="black"/>
                </a:solidFill>
                <a:latin typeface="Arial" panose="020B0604020202020204" pitchFamily="34" charset="0"/>
                <a:cs typeface="Arial" panose="020B0604020202020204" pitchFamily="34" charset="0"/>
              </a:rPr>
              <a:t>Avec</a:t>
            </a:r>
            <a:r>
              <a:rPr kumimoji="0" lang="fr-FR" sz="18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 data augmentation</a:t>
            </a:r>
          </a:p>
        </p:txBody>
      </p:sp>
      <p:sp>
        <p:nvSpPr>
          <p:cNvPr id="10" name="Freeform 5">
            <a:extLst>
              <a:ext uri="{FF2B5EF4-FFF2-40B4-BE49-F238E27FC236}">
                <a16:creationId xmlns:a16="http://schemas.microsoft.com/office/drawing/2014/main" id="{C02D3E05-6198-25D6-AD7F-07F155D40F4B}"/>
              </a:ext>
            </a:extLst>
          </p:cNvPr>
          <p:cNvSpPr/>
          <p:nvPr/>
        </p:nvSpPr>
        <p:spPr>
          <a:xfrm rot="-2019623">
            <a:off x="1590097" y="6145971"/>
            <a:ext cx="400913" cy="315485"/>
          </a:xfrm>
          <a:custGeom>
            <a:avLst/>
            <a:gdLst/>
            <a:ahLst/>
            <a:cxnLst/>
            <a:rect l="l" t="t" r="r" b="b"/>
            <a:pathLst>
              <a:path w="4784491" h="3672097">
                <a:moveTo>
                  <a:pt x="0" y="0"/>
                </a:moveTo>
                <a:lnTo>
                  <a:pt x="4784491" y="0"/>
                </a:lnTo>
                <a:lnTo>
                  <a:pt x="4784491" y="3672097"/>
                </a:lnTo>
                <a:lnTo>
                  <a:pt x="0" y="3672097"/>
                </a:lnTo>
                <a:lnTo>
                  <a:pt x="0" y="0"/>
                </a:lnTo>
                <a:close/>
              </a:path>
            </a:pathLst>
          </a:custGeom>
          <a:blipFill>
            <a:blip r:embed="rId2">
              <a:alphaModFix amt="26000"/>
              <a:extLst>
                <a:ext uri="{96DAC541-7B7A-43D3-8B79-37D633B846F1}">
                  <asvg:svgBlip xmlns:asvg="http://schemas.microsoft.com/office/drawing/2016/SVG/main" r:embed="rId3"/>
                </a:ext>
              </a:extLst>
            </a:blip>
            <a:stretch>
              <a:fillRect/>
            </a:stretch>
          </a:blipFill>
        </p:spPr>
        <p:txBody>
          <a:bodyPr/>
          <a:lstStyle/>
          <a:p>
            <a:endParaRPr lang="fr-FR" dirty="0"/>
          </a:p>
        </p:txBody>
      </p:sp>
      <p:sp>
        <p:nvSpPr>
          <p:cNvPr id="12" name="ZoneTexte 11">
            <a:extLst>
              <a:ext uri="{FF2B5EF4-FFF2-40B4-BE49-F238E27FC236}">
                <a16:creationId xmlns:a16="http://schemas.microsoft.com/office/drawing/2014/main" id="{B4E8D708-1D1D-B578-D520-894D4BFCAA63}"/>
              </a:ext>
            </a:extLst>
          </p:cNvPr>
          <p:cNvSpPr txBox="1"/>
          <p:nvPr/>
        </p:nvSpPr>
        <p:spPr>
          <a:xfrm>
            <a:off x="2177477" y="1318245"/>
            <a:ext cx="13080285" cy="1015663"/>
          </a:xfrm>
          <a:prstGeom prst="rect">
            <a:avLst/>
          </a:prstGeom>
          <a:noFill/>
        </p:spPr>
        <p:txBody>
          <a:bodyPr wrap="square" rtlCol="0">
            <a:spAutoFit/>
          </a:bodyPr>
          <a:lstStyle/>
          <a:p>
            <a:r>
              <a:rPr lang="fr-FR" sz="2000" dirty="0"/>
              <a:t>ResNet50 utilise des connexions résiduelles pour lutter contre le problème de la dégradation dans les réseaux profonds. En permettant le passage direct des gradients pendant l'entraînement, </a:t>
            </a:r>
            <a:r>
              <a:rPr lang="fr-FR" sz="2000" dirty="0" err="1"/>
              <a:t>ResNet</a:t>
            </a:r>
            <a:r>
              <a:rPr lang="fr-FR" sz="2000" dirty="0"/>
              <a:t> facilite l'apprentissage de réseaux beaucoup plus profonds sans perte de performance.</a:t>
            </a:r>
          </a:p>
        </p:txBody>
      </p:sp>
      <p:pic>
        <p:nvPicPr>
          <p:cNvPr id="1026" name="Picture 2">
            <a:extLst>
              <a:ext uri="{FF2B5EF4-FFF2-40B4-BE49-F238E27FC236}">
                <a16:creationId xmlns:a16="http://schemas.microsoft.com/office/drawing/2014/main" id="{646652C9-1E01-541D-434B-D0C56031F46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31439" y="6609448"/>
            <a:ext cx="6648450" cy="3360394"/>
          </a:xfrm>
          <a:prstGeom prst="rect">
            <a:avLst/>
          </a:prstGeom>
          <a:noFill/>
          <a:extLst>
            <a:ext uri="{909E8E84-426E-40DD-AFC4-6F175D3DCCD1}">
              <a14:hiddenFill xmlns:a14="http://schemas.microsoft.com/office/drawing/2010/main">
                <a:solidFill>
                  <a:srgbClr val="FFFFFF"/>
                </a:solidFill>
              </a14:hiddenFill>
            </a:ext>
          </a:extLst>
        </p:spPr>
      </p:pic>
      <p:sp>
        <p:nvSpPr>
          <p:cNvPr id="2" name="ZoneTexte 1">
            <a:extLst>
              <a:ext uri="{FF2B5EF4-FFF2-40B4-BE49-F238E27FC236}">
                <a16:creationId xmlns:a16="http://schemas.microsoft.com/office/drawing/2014/main" id="{FCF831AF-9F2C-FECC-AA3E-2E21F076BCB5}"/>
              </a:ext>
            </a:extLst>
          </p:cNvPr>
          <p:cNvSpPr txBox="1"/>
          <p:nvPr/>
        </p:nvSpPr>
        <p:spPr>
          <a:xfrm>
            <a:off x="2217818" y="2471118"/>
            <a:ext cx="279552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solidFill>
                  <a:prstClr val="black"/>
                </a:solidFill>
                <a:latin typeface="Arial" panose="020B0604020202020204" pitchFamily="34" charset="0"/>
                <a:cs typeface="Arial" panose="020B0604020202020204" pitchFamily="34" charset="0"/>
              </a:rPr>
              <a:t>Sans </a:t>
            </a:r>
            <a:r>
              <a:rPr kumimoji="0" lang="fr-FR" sz="18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data augmentation</a:t>
            </a:r>
          </a:p>
        </p:txBody>
      </p:sp>
      <p:pic>
        <p:nvPicPr>
          <p:cNvPr id="1028" name="Picture 4">
            <a:extLst>
              <a:ext uri="{FF2B5EF4-FFF2-40B4-BE49-F238E27FC236}">
                <a16:creationId xmlns:a16="http://schemas.microsoft.com/office/drawing/2014/main" id="{9915C784-83D0-4116-14F9-F8315F73D0C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353800" y="6606001"/>
            <a:ext cx="5179970" cy="33057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273713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2EBDD"/>
        </a:solidFill>
        <a:effectLst/>
      </p:bgPr>
    </p:bg>
    <p:spTree>
      <p:nvGrpSpPr>
        <p:cNvPr id="1" name=""/>
        <p:cNvGrpSpPr/>
        <p:nvPr/>
      </p:nvGrpSpPr>
      <p:grpSpPr>
        <a:xfrm>
          <a:off x="0" y="0"/>
          <a:ext cx="0" cy="0"/>
          <a:chOff x="0" y="0"/>
          <a:chExt cx="0" cy="0"/>
        </a:xfrm>
      </p:grpSpPr>
      <p:sp>
        <p:nvSpPr>
          <p:cNvPr id="15" name="Freeform 5">
            <a:extLst>
              <a:ext uri="{FF2B5EF4-FFF2-40B4-BE49-F238E27FC236}">
                <a16:creationId xmlns:a16="http://schemas.microsoft.com/office/drawing/2014/main" id="{5BD9B0F6-08A1-7EF7-AD52-A0B59E353CA0}"/>
              </a:ext>
            </a:extLst>
          </p:cNvPr>
          <p:cNvSpPr/>
          <p:nvPr/>
        </p:nvSpPr>
        <p:spPr>
          <a:xfrm rot="-2019623">
            <a:off x="1434671" y="416141"/>
            <a:ext cx="911873" cy="778378"/>
          </a:xfrm>
          <a:custGeom>
            <a:avLst/>
            <a:gdLst/>
            <a:ahLst/>
            <a:cxnLst/>
            <a:rect l="l" t="t" r="r" b="b"/>
            <a:pathLst>
              <a:path w="4784491" h="3672097">
                <a:moveTo>
                  <a:pt x="0" y="0"/>
                </a:moveTo>
                <a:lnTo>
                  <a:pt x="4784491" y="0"/>
                </a:lnTo>
                <a:lnTo>
                  <a:pt x="4784491" y="3672097"/>
                </a:lnTo>
                <a:lnTo>
                  <a:pt x="0" y="3672097"/>
                </a:lnTo>
                <a:lnTo>
                  <a:pt x="0" y="0"/>
                </a:lnTo>
                <a:close/>
              </a:path>
            </a:pathLst>
          </a:custGeom>
          <a:blipFill>
            <a:blip r:embed="rId2">
              <a:alphaModFix amt="26000"/>
              <a:extLst>
                <a:ext uri="{96DAC541-7B7A-43D3-8B79-37D633B846F1}">
                  <asvg:svgBlip xmlns:asvg="http://schemas.microsoft.com/office/drawing/2016/SVG/main" r:embed="rId3"/>
                </a:ext>
              </a:extLst>
            </a:blip>
            <a:stretch>
              <a:fillRect/>
            </a:stretch>
          </a:blipFill>
        </p:spPr>
      </p:sp>
      <p:sp>
        <p:nvSpPr>
          <p:cNvPr id="16" name="TextBox 2">
            <a:extLst>
              <a:ext uri="{FF2B5EF4-FFF2-40B4-BE49-F238E27FC236}">
                <a16:creationId xmlns:a16="http://schemas.microsoft.com/office/drawing/2014/main" id="{CAE452D6-8CFB-F6E0-530D-D8A84A59583B}"/>
              </a:ext>
            </a:extLst>
          </p:cNvPr>
          <p:cNvSpPr txBox="1"/>
          <p:nvPr/>
        </p:nvSpPr>
        <p:spPr>
          <a:xfrm>
            <a:off x="3886200" y="160372"/>
            <a:ext cx="10016741" cy="1001043"/>
          </a:xfrm>
          <a:prstGeom prst="rect">
            <a:avLst/>
          </a:prstGeom>
        </p:spPr>
        <p:txBody>
          <a:bodyPr lIns="0" tIns="0" rIns="0" bIns="0" rtlCol="0" anchor="t">
            <a:spAutoFit/>
          </a:bodyPr>
          <a:lstStyle/>
          <a:p>
            <a:pPr marL="0" marR="0" lvl="0" indent="0" algn="ctr" defTabSz="914400" rtl="0" eaLnBrk="1" fontAlgn="auto" latinLnBrk="0" hangingPunct="1">
              <a:lnSpc>
                <a:spcPts val="897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8E2020"/>
                </a:solidFill>
                <a:effectLst/>
                <a:uLnTx/>
                <a:uFillTx/>
                <a:latin typeface="Hagrid Text Heavy"/>
                <a:ea typeface="Hagrid Text Heavy"/>
                <a:cs typeface="Hagrid Text Heavy"/>
                <a:sym typeface="Hagrid Text Heavy"/>
              </a:rPr>
              <a:t>Transfer learning InceptionV3</a:t>
            </a:r>
          </a:p>
        </p:txBody>
      </p:sp>
      <p:sp>
        <p:nvSpPr>
          <p:cNvPr id="7" name="ZoneTexte 6">
            <a:extLst>
              <a:ext uri="{FF2B5EF4-FFF2-40B4-BE49-F238E27FC236}">
                <a16:creationId xmlns:a16="http://schemas.microsoft.com/office/drawing/2014/main" id="{4E6C73F3-0A85-0B2F-E230-DD57B24C4635}"/>
              </a:ext>
            </a:extLst>
          </p:cNvPr>
          <p:cNvSpPr txBox="1"/>
          <p:nvPr/>
        </p:nvSpPr>
        <p:spPr>
          <a:xfrm>
            <a:off x="1378111" y="2397642"/>
            <a:ext cx="279552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fr-FR" sz="18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Sans augmentation</a:t>
            </a:r>
          </a:p>
        </p:txBody>
      </p:sp>
      <p:sp>
        <p:nvSpPr>
          <p:cNvPr id="10" name="Freeform 5">
            <a:extLst>
              <a:ext uri="{FF2B5EF4-FFF2-40B4-BE49-F238E27FC236}">
                <a16:creationId xmlns:a16="http://schemas.microsoft.com/office/drawing/2014/main" id="{C02D3E05-6198-25D6-AD7F-07F155D40F4B}"/>
              </a:ext>
            </a:extLst>
          </p:cNvPr>
          <p:cNvSpPr/>
          <p:nvPr/>
        </p:nvSpPr>
        <p:spPr>
          <a:xfrm rot="-2019623">
            <a:off x="502376" y="2410124"/>
            <a:ext cx="544885" cy="344367"/>
          </a:xfrm>
          <a:custGeom>
            <a:avLst/>
            <a:gdLst/>
            <a:ahLst/>
            <a:cxnLst/>
            <a:rect l="l" t="t" r="r" b="b"/>
            <a:pathLst>
              <a:path w="4784491" h="3672097">
                <a:moveTo>
                  <a:pt x="0" y="0"/>
                </a:moveTo>
                <a:lnTo>
                  <a:pt x="4784491" y="0"/>
                </a:lnTo>
                <a:lnTo>
                  <a:pt x="4784491" y="3672097"/>
                </a:lnTo>
                <a:lnTo>
                  <a:pt x="0" y="3672097"/>
                </a:lnTo>
                <a:lnTo>
                  <a:pt x="0" y="0"/>
                </a:lnTo>
                <a:close/>
              </a:path>
            </a:pathLst>
          </a:custGeom>
          <a:blipFill>
            <a:blip r:embed="rId2">
              <a:alphaModFix amt="26000"/>
              <a:extLst>
                <a:ext uri="{96DAC541-7B7A-43D3-8B79-37D633B846F1}">
                  <asvg:svgBlip xmlns:asvg="http://schemas.microsoft.com/office/drawing/2016/SVG/main" r:embed="rId3"/>
                </a:ext>
              </a:extLst>
            </a:blip>
            <a:stretch>
              <a:fillRect/>
            </a:stretch>
          </a:blipFill>
        </p:spPr>
      </p:sp>
      <p:pic>
        <p:nvPicPr>
          <p:cNvPr id="1026" name="Picture 2">
            <a:extLst>
              <a:ext uri="{FF2B5EF4-FFF2-40B4-BE49-F238E27FC236}">
                <a16:creationId xmlns:a16="http://schemas.microsoft.com/office/drawing/2014/main" id="{B9B1B8F3-CA00-7C3E-16A3-C9E60DC5C9B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801600" y="2713890"/>
            <a:ext cx="4497365" cy="3337961"/>
          </a:xfrm>
          <a:prstGeom prst="rect">
            <a:avLst/>
          </a:prstGeom>
          <a:noFill/>
          <a:extLst>
            <a:ext uri="{909E8E84-426E-40DD-AFC4-6F175D3DCCD1}">
              <a14:hiddenFill xmlns:a14="http://schemas.microsoft.com/office/drawing/2010/main">
                <a:solidFill>
                  <a:srgbClr val="FFFFFF"/>
                </a:solidFill>
              </a14:hiddenFill>
            </a:ext>
          </a:extLst>
        </p:spPr>
      </p:pic>
      <p:sp>
        <p:nvSpPr>
          <p:cNvPr id="3" name="ZoneTexte 2">
            <a:extLst>
              <a:ext uri="{FF2B5EF4-FFF2-40B4-BE49-F238E27FC236}">
                <a16:creationId xmlns:a16="http://schemas.microsoft.com/office/drawing/2014/main" id="{FAACE935-C30C-152F-15F0-79E85DF4349F}"/>
              </a:ext>
            </a:extLst>
          </p:cNvPr>
          <p:cNvSpPr txBox="1"/>
          <p:nvPr/>
        </p:nvSpPr>
        <p:spPr>
          <a:xfrm>
            <a:off x="3048000" y="1381979"/>
            <a:ext cx="12268200" cy="1200329"/>
          </a:xfrm>
          <a:prstGeom prst="rect">
            <a:avLst/>
          </a:prstGeom>
          <a:noFill/>
        </p:spPr>
        <p:txBody>
          <a:bodyPr wrap="square" rtlCol="0">
            <a:spAutoFit/>
          </a:bodyPr>
          <a:lstStyle/>
          <a:p>
            <a:r>
              <a:rPr lang="fr-FR" dirty="0">
                <a:latin typeface="Arial" panose="020B0604020202020204" pitchFamily="34" charset="0"/>
                <a:cs typeface="Arial" panose="020B0604020202020204" pitchFamily="34" charset="0"/>
              </a:rPr>
              <a:t>Inception V3 optimise l'utilisation des ressources en réseau en utilisant des convolutions factorisées (décomposition en convolutions plus petites) et en introduisant des connexions d'augmentation de la dimension. Cela permet de capturer des caractéristiques plus riches tout en réduisant la complexité computationnelle.</a:t>
            </a:r>
          </a:p>
          <a:p>
            <a:endParaRPr lang="fr-FR" dirty="0"/>
          </a:p>
        </p:txBody>
      </p:sp>
      <p:pic>
        <p:nvPicPr>
          <p:cNvPr id="2050" name="Picture 2">
            <a:extLst>
              <a:ext uri="{FF2B5EF4-FFF2-40B4-BE49-F238E27FC236}">
                <a16:creationId xmlns:a16="http://schemas.microsoft.com/office/drawing/2014/main" id="{52837B1B-09E4-7829-590C-C58940CE01C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362634" y="2875850"/>
            <a:ext cx="5963203" cy="3014042"/>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3EF8A46F-66AE-C0CA-7148-99910DF1B8F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295399" y="6871125"/>
            <a:ext cx="5963203" cy="3014042"/>
          </a:xfrm>
          <a:prstGeom prst="rect">
            <a:avLst/>
          </a:prstGeom>
          <a:noFill/>
          <a:extLst>
            <a:ext uri="{909E8E84-426E-40DD-AFC4-6F175D3DCCD1}">
              <a14:hiddenFill xmlns:a14="http://schemas.microsoft.com/office/drawing/2010/main">
                <a:solidFill>
                  <a:srgbClr val="FFFFFF"/>
                </a:solidFill>
              </a14:hiddenFill>
            </a:ext>
          </a:extLst>
        </p:spPr>
      </p:pic>
      <p:sp>
        <p:nvSpPr>
          <p:cNvPr id="11" name="ZoneTexte 10">
            <a:extLst>
              <a:ext uri="{FF2B5EF4-FFF2-40B4-BE49-F238E27FC236}">
                <a16:creationId xmlns:a16="http://schemas.microsoft.com/office/drawing/2014/main" id="{9D714C06-E68D-ED43-142F-28FCC7B21011}"/>
              </a:ext>
            </a:extLst>
          </p:cNvPr>
          <p:cNvSpPr txBox="1"/>
          <p:nvPr/>
        </p:nvSpPr>
        <p:spPr>
          <a:xfrm>
            <a:off x="7348249" y="5243561"/>
            <a:ext cx="4182555" cy="646331"/>
          </a:xfrm>
          <a:prstGeom prst="rect">
            <a:avLst/>
          </a:prstGeom>
          <a:noFill/>
        </p:spPr>
        <p:txBody>
          <a:bodyPr wrap="none" rtlCol="0">
            <a:spAutoFit/>
          </a:bodyPr>
          <a:lstStyle/>
          <a:p>
            <a:r>
              <a:rPr lang="fr-FR" b="0" i="0" dirty="0">
                <a:solidFill>
                  <a:srgbClr val="212121"/>
                </a:solidFill>
                <a:effectLst/>
                <a:latin typeface="Courier New" panose="02070309020205020404" pitchFamily="49" charset="0"/>
              </a:rPr>
              <a:t>Validation </a:t>
            </a:r>
            <a:r>
              <a:rPr lang="fr-FR" b="0" i="0" dirty="0" err="1">
                <a:solidFill>
                  <a:srgbClr val="212121"/>
                </a:solidFill>
                <a:effectLst/>
                <a:latin typeface="Courier New" panose="02070309020205020404" pitchFamily="49" charset="0"/>
              </a:rPr>
              <a:t>Accuracy</a:t>
            </a:r>
            <a:r>
              <a:rPr lang="fr-FR" b="0" i="0" dirty="0">
                <a:solidFill>
                  <a:srgbClr val="212121"/>
                </a:solidFill>
                <a:effectLst/>
                <a:latin typeface="Courier New" panose="02070309020205020404" pitchFamily="49" charset="0"/>
              </a:rPr>
              <a:t> : 0.9899 </a:t>
            </a:r>
          </a:p>
          <a:p>
            <a:endParaRPr lang="fr-FR" dirty="0"/>
          </a:p>
        </p:txBody>
      </p:sp>
      <p:sp>
        <p:nvSpPr>
          <p:cNvPr id="13" name="ZoneTexte 12">
            <a:extLst>
              <a:ext uri="{FF2B5EF4-FFF2-40B4-BE49-F238E27FC236}">
                <a16:creationId xmlns:a16="http://schemas.microsoft.com/office/drawing/2014/main" id="{16525D3D-9669-3B38-37B7-F1973E9617AD}"/>
              </a:ext>
            </a:extLst>
          </p:cNvPr>
          <p:cNvSpPr txBox="1"/>
          <p:nvPr/>
        </p:nvSpPr>
        <p:spPr>
          <a:xfrm>
            <a:off x="7294461" y="9334500"/>
            <a:ext cx="4497365" cy="369332"/>
          </a:xfrm>
          <a:prstGeom prst="rect">
            <a:avLst/>
          </a:prstGeom>
          <a:noFill/>
        </p:spPr>
        <p:txBody>
          <a:bodyPr wrap="square">
            <a:spAutoFit/>
          </a:bodyPr>
          <a:lstStyle/>
          <a:p>
            <a:r>
              <a:rPr lang="fr-FR" b="0" i="0" dirty="0">
                <a:solidFill>
                  <a:srgbClr val="212121"/>
                </a:solidFill>
                <a:effectLst/>
                <a:latin typeface="Courier New" panose="02070309020205020404" pitchFamily="49" charset="0"/>
              </a:rPr>
              <a:t>Validation </a:t>
            </a:r>
            <a:r>
              <a:rPr lang="fr-FR" b="0" i="0" dirty="0" err="1">
                <a:solidFill>
                  <a:srgbClr val="212121"/>
                </a:solidFill>
                <a:effectLst/>
                <a:latin typeface="Courier New" panose="02070309020205020404" pitchFamily="49" charset="0"/>
              </a:rPr>
              <a:t>Accuracy</a:t>
            </a:r>
            <a:r>
              <a:rPr lang="fr-FR" b="0" i="0" dirty="0">
                <a:solidFill>
                  <a:srgbClr val="212121"/>
                </a:solidFill>
                <a:effectLst/>
                <a:latin typeface="Courier New" panose="02070309020205020404" pitchFamily="49" charset="0"/>
              </a:rPr>
              <a:t> : 0.9756</a:t>
            </a:r>
            <a:endParaRPr lang="fr-FR" dirty="0"/>
          </a:p>
        </p:txBody>
      </p:sp>
      <p:pic>
        <p:nvPicPr>
          <p:cNvPr id="2054" name="Picture 6">
            <a:extLst>
              <a:ext uri="{FF2B5EF4-FFF2-40B4-BE49-F238E27FC236}">
                <a16:creationId xmlns:a16="http://schemas.microsoft.com/office/drawing/2014/main" id="{28C29A12-F7FC-35E1-4CAB-E0F8BE9234B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2090952" y="6709165"/>
            <a:ext cx="5230425" cy="33379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737269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2EBDD"/>
        </a:solidFill>
        <a:effectLst/>
      </p:bgPr>
    </p:bg>
    <p:spTree>
      <p:nvGrpSpPr>
        <p:cNvPr id="1" name=""/>
        <p:cNvGrpSpPr/>
        <p:nvPr/>
      </p:nvGrpSpPr>
      <p:grpSpPr>
        <a:xfrm>
          <a:off x="0" y="0"/>
          <a:ext cx="0" cy="0"/>
          <a:chOff x="0" y="0"/>
          <a:chExt cx="0" cy="0"/>
        </a:xfrm>
      </p:grpSpPr>
      <p:sp>
        <p:nvSpPr>
          <p:cNvPr id="15" name="Freeform 5">
            <a:extLst>
              <a:ext uri="{FF2B5EF4-FFF2-40B4-BE49-F238E27FC236}">
                <a16:creationId xmlns:a16="http://schemas.microsoft.com/office/drawing/2014/main" id="{5BD9B0F6-08A1-7EF7-AD52-A0B59E353CA0}"/>
              </a:ext>
            </a:extLst>
          </p:cNvPr>
          <p:cNvSpPr/>
          <p:nvPr/>
        </p:nvSpPr>
        <p:spPr>
          <a:xfrm rot="-2019623">
            <a:off x="1434671" y="416141"/>
            <a:ext cx="911873" cy="778378"/>
          </a:xfrm>
          <a:custGeom>
            <a:avLst/>
            <a:gdLst/>
            <a:ahLst/>
            <a:cxnLst/>
            <a:rect l="l" t="t" r="r" b="b"/>
            <a:pathLst>
              <a:path w="4784491" h="3672097">
                <a:moveTo>
                  <a:pt x="0" y="0"/>
                </a:moveTo>
                <a:lnTo>
                  <a:pt x="4784491" y="0"/>
                </a:lnTo>
                <a:lnTo>
                  <a:pt x="4784491" y="3672097"/>
                </a:lnTo>
                <a:lnTo>
                  <a:pt x="0" y="3672097"/>
                </a:lnTo>
                <a:lnTo>
                  <a:pt x="0" y="0"/>
                </a:lnTo>
                <a:close/>
              </a:path>
            </a:pathLst>
          </a:custGeom>
          <a:blipFill>
            <a:blip r:embed="rId2">
              <a:alphaModFix amt="26000"/>
              <a:extLst>
                <a:ext uri="{96DAC541-7B7A-43D3-8B79-37D633B846F1}">
                  <asvg:svgBlip xmlns:asvg="http://schemas.microsoft.com/office/drawing/2016/SVG/main" r:embed="rId3"/>
                </a:ext>
              </a:extLst>
            </a:blip>
            <a:stretch>
              <a:fillRect/>
            </a:stretch>
          </a:blipFill>
        </p:spPr>
      </p:sp>
      <p:sp>
        <p:nvSpPr>
          <p:cNvPr id="10" name="Freeform 5">
            <a:extLst>
              <a:ext uri="{FF2B5EF4-FFF2-40B4-BE49-F238E27FC236}">
                <a16:creationId xmlns:a16="http://schemas.microsoft.com/office/drawing/2014/main" id="{C02D3E05-6198-25D6-AD7F-07F155D40F4B}"/>
              </a:ext>
            </a:extLst>
          </p:cNvPr>
          <p:cNvSpPr/>
          <p:nvPr/>
        </p:nvSpPr>
        <p:spPr>
          <a:xfrm rot="-2019623">
            <a:off x="1590097" y="6145971"/>
            <a:ext cx="400913" cy="315485"/>
          </a:xfrm>
          <a:custGeom>
            <a:avLst/>
            <a:gdLst/>
            <a:ahLst/>
            <a:cxnLst/>
            <a:rect l="l" t="t" r="r" b="b"/>
            <a:pathLst>
              <a:path w="4784491" h="3672097">
                <a:moveTo>
                  <a:pt x="0" y="0"/>
                </a:moveTo>
                <a:lnTo>
                  <a:pt x="4784491" y="0"/>
                </a:lnTo>
                <a:lnTo>
                  <a:pt x="4784491" y="3672097"/>
                </a:lnTo>
                <a:lnTo>
                  <a:pt x="0" y="3672097"/>
                </a:lnTo>
                <a:lnTo>
                  <a:pt x="0" y="0"/>
                </a:lnTo>
                <a:close/>
              </a:path>
            </a:pathLst>
          </a:custGeom>
          <a:blipFill>
            <a:blip r:embed="rId2">
              <a:alphaModFix amt="26000"/>
              <a:extLst>
                <a:ext uri="{96DAC541-7B7A-43D3-8B79-37D633B846F1}">
                  <asvg:svgBlip xmlns:asvg="http://schemas.microsoft.com/office/drawing/2016/SVG/main" r:embed="rId3"/>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dirty="0">
              <a:ln>
                <a:noFill/>
              </a:ln>
              <a:solidFill>
                <a:prstClr val="black"/>
              </a:solidFill>
              <a:effectLst/>
              <a:uLnTx/>
              <a:uFillTx/>
              <a:latin typeface="Calibri"/>
              <a:ea typeface="+mn-ea"/>
              <a:cs typeface="+mn-cs"/>
            </a:endParaRPr>
          </a:p>
        </p:txBody>
      </p:sp>
      <p:sp>
        <p:nvSpPr>
          <p:cNvPr id="4" name="ZoneTexte 3">
            <a:extLst>
              <a:ext uri="{FF2B5EF4-FFF2-40B4-BE49-F238E27FC236}">
                <a16:creationId xmlns:a16="http://schemas.microsoft.com/office/drawing/2014/main" id="{6623F138-8999-CF4A-CF1F-A0851158E571}"/>
              </a:ext>
            </a:extLst>
          </p:cNvPr>
          <p:cNvSpPr txBox="1"/>
          <p:nvPr/>
        </p:nvSpPr>
        <p:spPr>
          <a:xfrm>
            <a:off x="4267200" y="195063"/>
            <a:ext cx="9144000" cy="1079847"/>
          </a:xfrm>
          <a:prstGeom prst="rect">
            <a:avLst/>
          </a:prstGeom>
          <a:noFill/>
        </p:spPr>
        <p:txBody>
          <a:bodyPr wrap="square">
            <a:spAutoFit/>
          </a:bodyPr>
          <a:lstStyle/>
          <a:p>
            <a:pPr marL="0" marR="0" lvl="0" indent="0" algn="ctr" defTabSz="914400" rtl="0" eaLnBrk="1" fontAlgn="auto" latinLnBrk="0" hangingPunct="1">
              <a:lnSpc>
                <a:spcPts val="8970"/>
              </a:lnSpc>
              <a:spcBef>
                <a:spcPts val="0"/>
              </a:spcBef>
              <a:spcAft>
                <a:spcPts val="0"/>
              </a:spcAft>
              <a:buClrTx/>
              <a:buSzTx/>
              <a:buFontTx/>
              <a:buNone/>
              <a:tabLst/>
              <a:defRPr/>
            </a:pPr>
            <a:r>
              <a:rPr kumimoji="0" lang="en-US" sz="3600" b="0" i="0" u="none" strike="noStrike" kern="1200" cap="none" spc="0" normalizeH="0" baseline="0" noProof="0" dirty="0" err="1">
                <a:ln>
                  <a:noFill/>
                </a:ln>
                <a:solidFill>
                  <a:srgbClr val="8E2020"/>
                </a:solidFill>
                <a:effectLst/>
                <a:uLnTx/>
                <a:uFillTx/>
                <a:latin typeface="Hagrid Text Heavy"/>
                <a:ea typeface="Hagrid Text Heavy"/>
                <a:cs typeface="Hagrid Text Heavy"/>
                <a:sym typeface="Hagrid Text Heavy"/>
              </a:rPr>
              <a:t>Modeles</a:t>
            </a:r>
            <a:r>
              <a:rPr kumimoji="0" lang="en-US" sz="3600" b="0" i="0" u="none" strike="noStrike" kern="1200" cap="none" spc="0" normalizeH="0" baseline="0" noProof="0" dirty="0">
                <a:ln>
                  <a:noFill/>
                </a:ln>
                <a:solidFill>
                  <a:srgbClr val="8E2020"/>
                </a:solidFill>
                <a:effectLst/>
                <a:uLnTx/>
                <a:uFillTx/>
                <a:latin typeface="Hagrid Text Heavy"/>
                <a:ea typeface="Hagrid Text Heavy"/>
                <a:cs typeface="Hagrid Text Heavy"/>
                <a:sym typeface="Hagrid Text Heavy"/>
              </a:rPr>
              <a:t>  </a:t>
            </a:r>
            <a:r>
              <a:rPr kumimoji="0" lang="en-US" sz="3600" b="0" i="0" u="none" strike="noStrike" kern="1200" cap="none" spc="0" normalizeH="0" baseline="0" noProof="0" dirty="0" err="1">
                <a:ln>
                  <a:noFill/>
                </a:ln>
                <a:solidFill>
                  <a:srgbClr val="8E2020"/>
                </a:solidFill>
                <a:effectLst/>
                <a:uLnTx/>
                <a:uFillTx/>
                <a:latin typeface="Hagrid Text Heavy"/>
                <a:ea typeface="Hagrid Text Heavy"/>
                <a:cs typeface="Hagrid Text Heavy"/>
                <a:sym typeface="Hagrid Text Heavy"/>
              </a:rPr>
              <a:t>sélectionné</a:t>
            </a:r>
            <a:endParaRPr kumimoji="0" lang="en-US" sz="3600" b="0" i="0" u="none" strike="noStrike" kern="1200" cap="none" spc="0" normalizeH="0" baseline="0" noProof="0" dirty="0">
              <a:ln>
                <a:noFill/>
              </a:ln>
              <a:solidFill>
                <a:srgbClr val="8E2020"/>
              </a:solidFill>
              <a:effectLst/>
              <a:uLnTx/>
              <a:uFillTx/>
              <a:latin typeface="Hagrid Text Heavy"/>
              <a:ea typeface="Hagrid Text Heavy"/>
              <a:cs typeface="Hagrid Text Heavy"/>
              <a:sym typeface="Hagrid Text Heavy"/>
            </a:endParaRPr>
          </a:p>
        </p:txBody>
      </p:sp>
    </p:spTree>
    <p:extLst>
      <p:ext uri="{BB962C8B-B14F-4D97-AF65-F5344CB8AC3E}">
        <p14:creationId xmlns:p14="http://schemas.microsoft.com/office/powerpoint/2010/main" val="1840182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2EBDD"/>
        </a:solidFill>
        <a:effectLst/>
      </p:bgPr>
    </p:bg>
    <p:spTree>
      <p:nvGrpSpPr>
        <p:cNvPr id="1" name=""/>
        <p:cNvGrpSpPr/>
        <p:nvPr/>
      </p:nvGrpSpPr>
      <p:grpSpPr>
        <a:xfrm>
          <a:off x="0" y="0"/>
          <a:ext cx="0" cy="0"/>
          <a:chOff x="0" y="0"/>
          <a:chExt cx="0" cy="0"/>
        </a:xfrm>
      </p:grpSpPr>
      <p:sp>
        <p:nvSpPr>
          <p:cNvPr id="15" name="Freeform 5">
            <a:extLst>
              <a:ext uri="{FF2B5EF4-FFF2-40B4-BE49-F238E27FC236}">
                <a16:creationId xmlns:a16="http://schemas.microsoft.com/office/drawing/2014/main" id="{5BD9B0F6-08A1-7EF7-AD52-A0B59E353CA0}"/>
              </a:ext>
            </a:extLst>
          </p:cNvPr>
          <p:cNvSpPr/>
          <p:nvPr/>
        </p:nvSpPr>
        <p:spPr>
          <a:xfrm rot="-2019623">
            <a:off x="1434671" y="416141"/>
            <a:ext cx="911873" cy="778378"/>
          </a:xfrm>
          <a:custGeom>
            <a:avLst/>
            <a:gdLst/>
            <a:ahLst/>
            <a:cxnLst/>
            <a:rect l="l" t="t" r="r" b="b"/>
            <a:pathLst>
              <a:path w="4784491" h="3672097">
                <a:moveTo>
                  <a:pt x="0" y="0"/>
                </a:moveTo>
                <a:lnTo>
                  <a:pt x="4784491" y="0"/>
                </a:lnTo>
                <a:lnTo>
                  <a:pt x="4784491" y="3672097"/>
                </a:lnTo>
                <a:lnTo>
                  <a:pt x="0" y="3672097"/>
                </a:lnTo>
                <a:lnTo>
                  <a:pt x="0" y="0"/>
                </a:lnTo>
                <a:close/>
              </a:path>
            </a:pathLst>
          </a:custGeom>
          <a:blipFill>
            <a:blip r:embed="rId2">
              <a:alphaModFix amt="26000"/>
              <a:extLst>
                <a:ext uri="{96DAC541-7B7A-43D3-8B79-37D633B846F1}">
                  <asvg:svgBlip xmlns:asvg="http://schemas.microsoft.com/office/drawing/2016/SVG/main" r:embed="rId3"/>
                </a:ext>
              </a:extLst>
            </a:blip>
            <a:stretch>
              <a:fillRect/>
            </a:stretch>
          </a:blipFill>
        </p:spPr>
      </p:sp>
      <p:sp>
        <p:nvSpPr>
          <p:cNvPr id="10" name="Freeform 5">
            <a:extLst>
              <a:ext uri="{FF2B5EF4-FFF2-40B4-BE49-F238E27FC236}">
                <a16:creationId xmlns:a16="http://schemas.microsoft.com/office/drawing/2014/main" id="{C02D3E05-6198-25D6-AD7F-07F155D40F4B}"/>
              </a:ext>
            </a:extLst>
          </p:cNvPr>
          <p:cNvSpPr/>
          <p:nvPr/>
        </p:nvSpPr>
        <p:spPr>
          <a:xfrm rot="-2019623">
            <a:off x="1587000" y="7491298"/>
            <a:ext cx="400913" cy="315485"/>
          </a:xfrm>
          <a:custGeom>
            <a:avLst/>
            <a:gdLst/>
            <a:ahLst/>
            <a:cxnLst/>
            <a:rect l="l" t="t" r="r" b="b"/>
            <a:pathLst>
              <a:path w="4784491" h="3672097">
                <a:moveTo>
                  <a:pt x="0" y="0"/>
                </a:moveTo>
                <a:lnTo>
                  <a:pt x="4784491" y="0"/>
                </a:lnTo>
                <a:lnTo>
                  <a:pt x="4784491" y="3672097"/>
                </a:lnTo>
                <a:lnTo>
                  <a:pt x="0" y="3672097"/>
                </a:lnTo>
                <a:lnTo>
                  <a:pt x="0" y="0"/>
                </a:lnTo>
                <a:close/>
              </a:path>
            </a:pathLst>
          </a:custGeom>
          <a:blipFill>
            <a:blip r:embed="rId2">
              <a:alphaModFix amt="26000"/>
              <a:extLst>
                <a:ext uri="{96DAC541-7B7A-43D3-8B79-37D633B846F1}">
                  <asvg:svgBlip xmlns:asvg="http://schemas.microsoft.com/office/drawing/2016/SVG/main" r:embed="rId3"/>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dirty="0">
              <a:ln>
                <a:noFill/>
              </a:ln>
              <a:solidFill>
                <a:prstClr val="black"/>
              </a:solidFill>
              <a:effectLst/>
              <a:uLnTx/>
              <a:uFillTx/>
              <a:latin typeface="Calibri"/>
              <a:ea typeface="+mn-ea"/>
              <a:cs typeface="+mn-cs"/>
            </a:endParaRPr>
          </a:p>
        </p:txBody>
      </p:sp>
      <p:sp>
        <p:nvSpPr>
          <p:cNvPr id="4" name="ZoneTexte 3">
            <a:extLst>
              <a:ext uri="{FF2B5EF4-FFF2-40B4-BE49-F238E27FC236}">
                <a16:creationId xmlns:a16="http://schemas.microsoft.com/office/drawing/2014/main" id="{6623F138-8999-CF4A-CF1F-A0851158E571}"/>
              </a:ext>
            </a:extLst>
          </p:cNvPr>
          <p:cNvSpPr txBox="1"/>
          <p:nvPr/>
        </p:nvSpPr>
        <p:spPr>
          <a:xfrm>
            <a:off x="4267200" y="195063"/>
            <a:ext cx="9144000" cy="1079847"/>
          </a:xfrm>
          <a:prstGeom prst="rect">
            <a:avLst/>
          </a:prstGeom>
          <a:noFill/>
        </p:spPr>
        <p:txBody>
          <a:bodyPr wrap="square">
            <a:spAutoFit/>
          </a:bodyPr>
          <a:lstStyle/>
          <a:p>
            <a:pPr marL="0" marR="0" lvl="0" indent="0" algn="ctr" defTabSz="914400" rtl="0" eaLnBrk="1" fontAlgn="auto" latinLnBrk="0" hangingPunct="1">
              <a:lnSpc>
                <a:spcPts val="8970"/>
              </a:lnSpc>
              <a:spcBef>
                <a:spcPts val="0"/>
              </a:spcBef>
              <a:spcAft>
                <a:spcPts val="0"/>
              </a:spcAft>
              <a:buClrTx/>
              <a:buSzTx/>
              <a:buFontTx/>
              <a:buNone/>
              <a:tabLst/>
              <a:defRPr/>
            </a:pPr>
            <a:r>
              <a:rPr kumimoji="0" lang="en-US" sz="3600" b="0" i="0" u="none" strike="noStrike" kern="1200" cap="none" spc="0" normalizeH="0" baseline="0" noProof="0" dirty="0" err="1">
                <a:ln>
                  <a:noFill/>
                </a:ln>
                <a:solidFill>
                  <a:srgbClr val="8E2020"/>
                </a:solidFill>
                <a:effectLst/>
                <a:uLnTx/>
                <a:uFillTx/>
                <a:latin typeface="Hagrid Text Heavy"/>
                <a:ea typeface="Hagrid Text Heavy"/>
                <a:cs typeface="Hagrid Text Heavy"/>
                <a:sym typeface="Hagrid Text Heavy"/>
              </a:rPr>
              <a:t>Création</a:t>
            </a:r>
            <a:r>
              <a:rPr kumimoji="0" lang="en-US" sz="3600" b="0" i="0" u="none" strike="noStrike" kern="1200" cap="none" spc="0" normalizeH="0" baseline="0" noProof="0" dirty="0">
                <a:ln>
                  <a:noFill/>
                </a:ln>
                <a:solidFill>
                  <a:srgbClr val="8E2020"/>
                </a:solidFill>
                <a:effectLst/>
                <a:uLnTx/>
                <a:uFillTx/>
                <a:latin typeface="Hagrid Text Heavy"/>
                <a:ea typeface="Hagrid Text Heavy"/>
                <a:cs typeface="Hagrid Text Heavy"/>
                <a:sym typeface="Hagrid Text Heavy"/>
              </a:rPr>
              <a:t> </a:t>
            </a:r>
            <a:r>
              <a:rPr kumimoji="0" lang="en-US" sz="3600" b="0" i="0" u="none" strike="noStrike" kern="1200" cap="none" spc="0" normalizeH="0" baseline="0" noProof="0" dirty="0" err="1">
                <a:ln>
                  <a:noFill/>
                </a:ln>
                <a:solidFill>
                  <a:srgbClr val="8E2020"/>
                </a:solidFill>
                <a:effectLst/>
                <a:uLnTx/>
                <a:uFillTx/>
                <a:latin typeface="Hagrid Text Heavy"/>
                <a:ea typeface="Hagrid Text Heavy"/>
                <a:cs typeface="Hagrid Text Heavy"/>
                <a:sym typeface="Hagrid Text Heavy"/>
              </a:rPr>
              <a:t>d’une</a:t>
            </a:r>
            <a:r>
              <a:rPr kumimoji="0" lang="en-US" sz="3600" b="0" i="0" u="none" strike="noStrike" kern="1200" cap="none" spc="0" normalizeH="0" baseline="0" noProof="0" dirty="0">
                <a:ln>
                  <a:noFill/>
                </a:ln>
                <a:solidFill>
                  <a:srgbClr val="8E2020"/>
                </a:solidFill>
                <a:effectLst/>
                <a:uLnTx/>
                <a:uFillTx/>
                <a:latin typeface="Hagrid Text Heavy"/>
                <a:ea typeface="Hagrid Text Heavy"/>
                <a:cs typeface="Hagrid Text Heavy"/>
                <a:sym typeface="Hagrid Text Heavy"/>
              </a:rPr>
              <a:t> application </a:t>
            </a:r>
            <a:r>
              <a:rPr kumimoji="0" lang="en-US" sz="3600" b="0" i="0" u="none" strike="noStrike" kern="1200" cap="none" spc="0" normalizeH="0" baseline="0" noProof="0" dirty="0" err="1">
                <a:ln>
                  <a:noFill/>
                </a:ln>
                <a:solidFill>
                  <a:srgbClr val="8E2020"/>
                </a:solidFill>
                <a:effectLst/>
                <a:uLnTx/>
                <a:uFillTx/>
                <a:latin typeface="Hagrid Text Heavy"/>
                <a:ea typeface="Hagrid Text Heavy"/>
                <a:cs typeface="Hagrid Text Heavy"/>
                <a:sym typeface="Hagrid Text Heavy"/>
              </a:rPr>
              <a:t>en</a:t>
            </a:r>
            <a:r>
              <a:rPr kumimoji="0" lang="en-US" sz="3600" b="0" i="0" u="none" strike="noStrike" kern="1200" cap="none" spc="0" normalizeH="0" baseline="0" noProof="0" dirty="0">
                <a:ln>
                  <a:noFill/>
                </a:ln>
                <a:solidFill>
                  <a:srgbClr val="8E2020"/>
                </a:solidFill>
                <a:effectLst/>
                <a:uLnTx/>
                <a:uFillTx/>
                <a:latin typeface="Hagrid Text Heavy"/>
                <a:ea typeface="Hagrid Text Heavy"/>
                <a:cs typeface="Hagrid Text Heavy"/>
                <a:sym typeface="Hagrid Text Heavy"/>
              </a:rPr>
              <a:t> local</a:t>
            </a:r>
          </a:p>
        </p:txBody>
      </p:sp>
      <p:pic>
        <p:nvPicPr>
          <p:cNvPr id="1028" name="Picture 4" descr="FastAPI">
            <a:extLst>
              <a:ext uri="{FF2B5EF4-FFF2-40B4-BE49-F238E27FC236}">
                <a16:creationId xmlns:a16="http://schemas.microsoft.com/office/drawing/2014/main" id="{1A3C0221-516A-AE2D-4EDB-EC1C2022D12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40182" y="7263495"/>
            <a:ext cx="1930379" cy="695615"/>
          </a:xfrm>
          <a:prstGeom prst="rect">
            <a:avLst/>
          </a:prstGeom>
          <a:noFill/>
          <a:extLst>
            <a:ext uri="{909E8E84-426E-40DD-AFC4-6F175D3DCCD1}">
              <a14:hiddenFill xmlns:a14="http://schemas.microsoft.com/office/drawing/2010/main">
                <a:solidFill>
                  <a:srgbClr val="FFFFFF"/>
                </a:solidFill>
              </a14:hiddenFill>
            </a:ext>
          </a:extLst>
        </p:spPr>
      </p:pic>
      <p:sp>
        <p:nvSpPr>
          <p:cNvPr id="3" name="ZoneTexte 2">
            <a:extLst>
              <a:ext uri="{FF2B5EF4-FFF2-40B4-BE49-F238E27FC236}">
                <a16:creationId xmlns:a16="http://schemas.microsoft.com/office/drawing/2014/main" id="{C19CF893-EC60-D81C-F24F-2FE5651FA784}"/>
              </a:ext>
            </a:extLst>
          </p:cNvPr>
          <p:cNvSpPr txBox="1"/>
          <p:nvPr/>
        </p:nvSpPr>
        <p:spPr>
          <a:xfrm>
            <a:off x="3657600" y="1381979"/>
            <a:ext cx="10668000" cy="646331"/>
          </a:xfrm>
          <a:prstGeom prst="rect">
            <a:avLst/>
          </a:prstGeom>
          <a:noFill/>
        </p:spPr>
        <p:txBody>
          <a:bodyPr wrap="square" rtlCol="0">
            <a:spAutoFit/>
          </a:bodyPr>
          <a:lstStyle/>
          <a:p>
            <a:r>
              <a:rPr lang="fr-FR" dirty="0"/>
              <a:t>Pour faciliter l'observation des résultats du modèle, une application locale a été développée en combinant </a:t>
            </a:r>
            <a:r>
              <a:rPr lang="fr-FR" dirty="0" err="1"/>
              <a:t>FastAPI</a:t>
            </a:r>
            <a:r>
              <a:rPr lang="fr-FR" dirty="0"/>
              <a:t> pour le backend et </a:t>
            </a:r>
            <a:r>
              <a:rPr lang="fr-FR" dirty="0" err="1"/>
              <a:t>Streamlit</a:t>
            </a:r>
            <a:r>
              <a:rPr lang="fr-FR" dirty="0"/>
              <a:t> pour créer une interface utilisateur interactive.</a:t>
            </a:r>
          </a:p>
        </p:txBody>
      </p:sp>
      <p:sp>
        <p:nvSpPr>
          <p:cNvPr id="7" name="ZoneTexte 6">
            <a:extLst>
              <a:ext uri="{FF2B5EF4-FFF2-40B4-BE49-F238E27FC236}">
                <a16:creationId xmlns:a16="http://schemas.microsoft.com/office/drawing/2014/main" id="{A1169D14-8450-FF17-01DD-9400816AC1FD}"/>
              </a:ext>
            </a:extLst>
          </p:cNvPr>
          <p:cNvSpPr txBox="1"/>
          <p:nvPr/>
        </p:nvSpPr>
        <p:spPr>
          <a:xfrm>
            <a:off x="2435308" y="7889358"/>
            <a:ext cx="9448800" cy="2031325"/>
          </a:xfrm>
          <a:prstGeom prst="rect">
            <a:avLst/>
          </a:prstGeom>
          <a:noFill/>
        </p:spPr>
        <p:txBody>
          <a:bodyPr wrap="square" rtlCol="0">
            <a:spAutoFit/>
          </a:bodyPr>
          <a:lstStyle/>
          <a:p>
            <a:pPr>
              <a:buFont typeface="Arial" panose="020B0604020202020204" pitchFamily="34" charset="0"/>
              <a:buChar char="•"/>
            </a:pPr>
            <a:r>
              <a:rPr lang="fr-FR" b="1" dirty="0" err="1"/>
              <a:t>FastAPI</a:t>
            </a:r>
            <a:r>
              <a:rPr lang="fr-FR" dirty="0"/>
              <a:t> pour le </a:t>
            </a:r>
            <a:r>
              <a:rPr lang="fr-FR" b="1" dirty="0"/>
              <a:t>Backend</a:t>
            </a:r>
            <a:r>
              <a:rPr lang="fr-FR" dirty="0"/>
              <a:t> :</a:t>
            </a:r>
          </a:p>
          <a:p>
            <a:pPr lvl="1"/>
            <a:r>
              <a:rPr lang="fr-FR" dirty="0"/>
              <a:t>- Framework léger et performant pour créer des APIs en Python.</a:t>
            </a:r>
          </a:p>
          <a:p>
            <a:pPr lvl="1"/>
            <a:r>
              <a:rPr lang="fr-FR" dirty="0"/>
              <a:t>- Permet de gérer facilement les requêtes HTTP pour interagir avec le   modèle de </a:t>
            </a:r>
            <a:r>
              <a:rPr lang="fr-FR" dirty="0" err="1"/>
              <a:t>deep</a:t>
            </a:r>
            <a:r>
              <a:rPr lang="fr-FR" dirty="0"/>
              <a:t> </a:t>
            </a:r>
            <a:r>
              <a:rPr lang="fr-FR" dirty="0" err="1"/>
              <a:t>learning</a:t>
            </a:r>
            <a:r>
              <a:rPr lang="fr-FR" dirty="0"/>
              <a:t>.</a:t>
            </a:r>
          </a:p>
          <a:p>
            <a:pPr lvl="1"/>
            <a:r>
              <a:rPr lang="fr-FR" dirty="0"/>
              <a:t>- Facilite l'intégration du modèle CNN pour effectuer des prédictions à partir de nouvelles images soumises via l'interface..</a:t>
            </a:r>
          </a:p>
          <a:p>
            <a:endParaRPr lang="fr-FR" dirty="0"/>
          </a:p>
        </p:txBody>
      </p:sp>
      <p:pic>
        <p:nvPicPr>
          <p:cNvPr id="11" name="Image 10" descr="Une image contenant texte, logiciel, capture d’écran, Page web&#10;&#10;Description générée automatiquement">
            <a:extLst>
              <a:ext uri="{FF2B5EF4-FFF2-40B4-BE49-F238E27FC236}">
                <a16:creationId xmlns:a16="http://schemas.microsoft.com/office/drawing/2014/main" id="{2F738BCC-3468-C96C-272B-F0E28100CE37}"/>
              </a:ext>
            </a:extLst>
          </p:cNvPr>
          <p:cNvPicPr>
            <a:picLocks noChangeAspect="1"/>
          </p:cNvPicPr>
          <p:nvPr/>
        </p:nvPicPr>
        <p:blipFill rotWithShape="1">
          <a:blip r:embed="rId5">
            <a:extLst>
              <a:ext uri="{28A0092B-C50C-407E-A947-70E740481C1C}">
                <a14:useLocalDpi xmlns:a14="http://schemas.microsoft.com/office/drawing/2010/main" val="0"/>
              </a:ext>
            </a:extLst>
          </a:blip>
          <a:srcRect l="4202" t="8068" r="11765" b="9916"/>
          <a:stretch/>
        </p:blipFill>
        <p:spPr>
          <a:xfrm>
            <a:off x="4572000" y="2209703"/>
            <a:ext cx="8382000" cy="5113020"/>
          </a:xfrm>
          <a:prstGeom prst="rect">
            <a:avLst/>
          </a:prstGeom>
        </p:spPr>
      </p:pic>
    </p:spTree>
    <p:extLst>
      <p:ext uri="{BB962C8B-B14F-4D97-AF65-F5344CB8AC3E}">
        <p14:creationId xmlns:p14="http://schemas.microsoft.com/office/powerpoint/2010/main" val="25837830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2EBDD"/>
        </a:solidFill>
        <a:effectLst/>
      </p:bgPr>
    </p:bg>
    <p:spTree>
      <p:nvGrpSpPr>
        <p:cNvPr id="1" name=""/>
        <p:cNvGrpSpPr/>
        <p:nvPr/>
      </p:nvGrpSpPr>
      <p:grpSpPr>
        <a:xfrm>
          <a:off x="0" y="0"/>
          <a:ext cx="0" cy="0"/>
          <a:chOff x="0" y="0"/>
          <a:chExt cx="0" cy="0"/>
        </a:xfrm>
      </p:grpSpPr>
      <p:sp>
        <p:nvSpPr>
          <p:cNvPr id="15" name="Freeform 5">
            <a:extLst>
              <a:ext uri="{FF2B5EF4-FFF2-40B4-BE49-F238E27FC236}">
                <a16:creationId xmlns:a16="http://schemas.microsoft.com/office/drawing/2014/main" id="{5BD9B0F6-08A1-7EF7-AD52-A0B59E353CA0}"/>
              </a:ext>
            </a:extLst>
          </p:cNvPr>
          <p:cNvSpPr/>
          <p:nvPr/>
        </p:nvSpPr>
        <p:spPr>
          <a:xfrm rot="-2019623">
            <a:off x="1434671" y="416141"/>
            <a:ext cx="911873" cy="778378"/>
          </a:xfrm>
          <a:custGeom>
            <a:avLst/>
            <a:gdLst/>
            <a:ahLst/>
            <a:cxnLst/>
            <a:rect l="l" t="t" r="r" b="b"/>
            <a:pathLst>
              <a:path w="4784491" h="3672097">
                <a:moveTo>
                  <a:pt x="0" y="0"/>
                </a:moveTo>
                <a:lnTo>
                  <a:pt x="4784491" y="0"/>
                </a:lnTo>
                <a:lnTo>
                  <a:pt x="4784491" y="3672097"/>
                </a:lnTo>
                <a:lnTo>
                  <a:pt x="0" y="3672097"/>
                </a:lnTo>
                <a:lnTo>
                  <a:pt x="0" y="0"/>
                </a:lnTo>
                <a:close/>
              </a:path>
            </a:pathLst>
          </a:custGeom>
          <a:blipFill>
            <a:blip r:embed="rId2">
              <a:alphaModFix amt="26000"/>
              <a:extLst>
                <a:ext uri="{96DAC541-7B7A-43D3-8B79-37D633B846F1}">
                  <asvg:svgBlip xmlns:asvg="http://schemas.microsoft.com/office/drawing/2016/SVG/main" r:embed="rId3"/>
                </a:ext>
              </a:extLst>
            </a:blip>
            <a:stretch>
              <a:fillRect/>
            </a:stretch>
          </a:blipFill>
        </p:spPr>
      </p:sp>
      <p:sp>
        <p:nvSpPr>
          <p:cNvPr id="4" name="ZoneTexte 3">
            <a:extLst>
              <a:ext uri="{FF2B5EF4-FFF2-40B4-BE49-F238E27FC236}">
                <a16:creationId xmlns:a16="http://schemas.microsoft.com/office/drawing/2014/main" id="{6623F138-8999-CF4A-CF1F-A0851158E571}"/>
              </a:ext>
            </a:extLst>
          </p:cNvPr>
          <p:cNvSpPr txBox="1"/>
          <p:nvPr/>
        </p:nvSpPr>
        <p:spPr>
          <a:xfrm>
            <a:off x="4267200" y="195063"/>
            <a:ext cx="9144000" cy="1079847"/>
          </a:xfrm>
          <a:prstGeom prst="rect">
            <a:avLst/>
          </a:prstGeom>
          <a:noFill/>
        </p:spPr>
        <p:txBody>
          <a:bodyPr wrap="square">
            <a:spAutoFit/>
          </a:bodyPr>
          <a:lstStyle/>
          <a:p>
            <a:pPr marL="0" marR="0" lvl="0" indent="0" algn="ctr" defTabSz="914400" rtl="0" eaLnBrk="1" fontAlgn="auto" latinLnBrk="0" hangingPunct="1">
              <a:lnSpc>
                <a:spcPts val="8970"/>
              </a:lnSpc>
              <a:spcBef>
                <a:spcPts val="0"/>
              </a:spcBef>
              <a:spcAft>
                <a:spcPts val="0"/>
              </a:spcAft>
              <a:buClrTx/>
              <a:buSzTx/>
              <a:buFontTx/>
              <a:buNone/>
              <a:tabLst/>
              <a:defRPr/>
            </a:pPr>
            <a:r>
              <a:rPr lang="en-US" sz="3600" dirty="0" err="1">
                <a:solidFill>
                  <a:srgbClr val="8E2020"/>
                </a:solidFill>
                <a:latin typeface="Hagrid Text Heavy"/>
                <a:ea typeface="Hagrid Text Heavy"/>
                <a:cs typeface="Hagrid Text Heavy"/>
                <a:sym typeface="Hagrid Text Heavy"/>
              </a:rPr>
              <a:t>Rendu</a:t>
            </a:r>
            <a:r>
              <a:rPr lang="en-US" sz="3600" dirty="0">
                <a:solidFill>
                  <a:srgbClr val="8E2020"/>
                </a:solidFill>
                <a:latin typeface="Hagrid Text Heavy"/>
                <a:ea typeface="Hagrid Text Heavy"/>
                <a:cs typeface="Hagrid Text Heavy"/>
                <a:sym typeface="Hagrid Text Heavy"/>
              </a:rPr>
              <a:t> de </a:t>
            </a:r>
            <a:r>
              <a:rPr lang="en-US" sz="3600" dirty="0" err="1">
                <a:solidFill>
                  <a:srgbClr val="8E2020"/>
                </a:solidFill>
                <a:latin typeface="Hagrid Text Heavy"/>
                <a:ea typeface="Hagrid Text Heavy"/>
                <a:cs typeface="Hagrid Text Heavy"/>
                <a:sym typeface="Hagrid Text Heavy"/>
              </a:rPr>
              <a:t>l’application</a:t>
            </a:r>
            <a:endParaRPr kumimoji="0" lang="en-US" sz="3600" b="0" i="0" u="none" strike="noStrike" kern="1200" cap="none" spc="0" normalizeH="0" baseline="0" noProof="0" dirty="0">
              <a:ln>
                <a:noFill/>
              </a:ln>
              <a:solidFill>
                <a:srgbClr val="8E2020"/>
              </a:solidFill>
              <a:effectLst/>
              <a:uLnTx/>
              <a:uFillTx/>
              <a:latin typeface="Hagrid Text Heavy"/>
              <a:ea typeface="Hagrid Text Heavy"/>
              <a:cs typeface="Hagrid Text Heavy"/>
              <a:sym typeface="Hagrid Text Heavy"/>
            </a:endParaRPr>
          </a:p>
        </p:txBody>
      </p:sp>
      <p:pic>
        <p:nvPicPr>
          <p:cNvPr id="2" name="Picture 2">
            <a:extLst>
              <a:ext uri="{FF2B5EF4-FFF2-40B4-BE49-F238E27FC236}">
                <a16:creationId xmlns:a16="http://schemas.microsoft.com/office/drawing/2014/main" id="{30E67C73-89CE-59E1-D28E-4B0E8BC59E5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38600" y="976958"/>
            <a:ext cx="1726927" cy="1033200"/>
          </a:xfrm>
          <a:prstGeom prst="rect">
            <a:avLst/>
          </a:prstGeom>
          <a:noFill/>
          <a:extLst>
            <a:ext uri="{909E8E84-426E-40DD-AFC4-6F175D3DCCD1}">
              <a14:hiddenFill xmlns:a14="http://schemas.microsoft.com/office/drawing/2010/main">
                <a:solidFill>
                  <a:srgbClr val="FFFFFF"/>
                </a:solidFill>
              </a14:hiddenFill>
            </a:ext>
          </a:extLst>
        </p:spPr>
      </p:pic>
      <p:sp>
        <p:nvSpPr>
          <p:cNvPr id="3" name="Freeform 5">
            <a:extLst>
              <a:ext uri="{FF2B5EF4-FFF2-40B4-BE49-F238E27FC236}">
                <a16:creationId xmlns:a16="http://schemas.microsoft.com/office/drawing/2014/main" id="{1F75AB9F-296D-49A6-B6B6-8429B49B0ADA}"/>
              </a:ext>
            </a:extLst>
          </p:cNvPr>
          <p:cNvSpPr/>
          <p:nvPr/>
        </p:nvSpPr>
        <p:spPr>
          <a:xfrm rot="-2019623">
            <a:off x="3657941" y="1525018"/>
            <a:ext cx="400913" cy="315485"/>
          </a:xfrm>
          <a:custGeom>
            <a:avLst/>
            <a:gdLst/>
            <a:ahLst/>
            <a:cxnLst/>
            <a:rect l="l" t="t" r="r" b="b"/>
            <a:pathLst>
              <a:path w="4784491" h="3672097">
                <a:moveTo>
                  <a:pt x="0" y="0"/>
                </a:moveTo>
                <a:lnTo>
                  <a:pt x="4784491" y="0"/>
                </a:lnTo>
                <a:lnTo>
                  <a:pt x="4784491" y="3672097"/>
                </a:lnTo>
                <a:lnTo>
                  <a:pt x="0" y="3672097"/>
                </a:lnTo>
                <a:lnTo>
                  <a:pt x="0" y="0"/>
                </a:lnTo>
                <a:close/>
              </a:path>
            </a:pathLst>
          </a:custGeom>
          <a:blipFill>
            <a:blip r:embed="rId2">
              <a:alphaModFix amt="26000"/>
              <a:extLst>
                <a:ext uri="{96DAC541-7B7A-43D3-8B79-37D633B846F1}">
                  <asvg:svgBlip xmlns:asvg="http://schemas.microsoft.com/office/drawing/2016/SVG/main" r:embed="rId3"/>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dirty="0">
              <a:ln>
                <a:noFill/>
              </a:ln>
              <a:solidFill>
                <a:prstClr val="black"/>
              </a:solidFill>
              <a:effectLst/>
              <a:uLnTx/>
              <a:uFillTx/>
              <a:latin typeface="Calibri"/>
              <a:ea typeface="+mn-ea"/>
              <a:cs typeface="+mn-cs"/>
            </a:endParaRPr>
          </a:p>
        </p:txBody>
      </p:sp>
      <p:sp>
        <p:nvSpPr>
          <p:cNvPr id="5" name="ZoneTexte 4">
            <a:extLst>
              <a:ext uri="{FF2B5EF4-FFF2-40B4-BE49-F238E27FC236}">
                <a16:creationId xmlns:a16="http://schemas.microsoft.com/office/drawing/2014/main" id="{3C774480-A52A-A372-0139-80B9FA4B92CB}"/>
              </a:ext>
            </a:extLst>
          </p:cNvPr>
          <p:cNvSpPr txBox="1"/>
          <p:nvPr/>
        </p:nvSpPr>
        <p:spPr>
          <a:xfrm>
            <a:off x="4251460" y="1923240"/>
            <a:ext cx="8686800" cy="1200329"/>
          </a:xfrm>
          <a:prstGeom prst="rect">
            <a:avLst/>
          </a:prstGeom>
          <a:noFill/>
        </p:spPr>
        <p:txBody>
          <a:bodyPr wrap="square" rtlCol="0">
            <a:spAutoFit/>
          </a:bodyPr>
          <a:lstStyle/>
          <a:p>
            <a:pPr>
              <a:buFont typeface="Arial" panose="020B0604020202020204" pitchFamily="34" charset="0"/>
              <a:buChar char="•"/>
            </a:pPr>
            <a:r>
              <a:rPr lang="fr-FR" b="1" dirty="0" err="1"/>
              <a:t>Streamlit</a:t>
            </a:r>
            <a:r>
              <a:rPr lang="fr-FR" dirty="0"/>
              <a:t> pour l'</a:t>
            </a:r>
            <a:r>
              <a:rPr lang="fr-FR" b="1" dirty="0"/>
              <a:t>Interface Utilisateur</a:t>
            </a:r>
            <a:r>
              <a:rPr lang="fr-FR" dirty="0"/>
              <a:t> :</a:t>
            </a:r>
          </a:p>
          <a:p>
            <a:pPr lvl="1"/>
            <a:r>
              <a:rPr lang="fr-FR" dirty="0"/>
              <a:t>-Framework rapide pour créer des interfaces web interactives avec Python.</a:t>
            </a:r>
          </a:p>
          <a:p>
            <a:pPr lvl="1"/>
            <a:r>
              <a:rPr lang="fr-FR" dirty="0"/>
              <a:t>-Utilisé pour développer une interface utilisateur simple et réactive, permettant aux utilisateurs de télécharger des images et de visualiser les prédictions en temps réel.</a:t>
            </a:r>
          </a:p>
        </p:txBody>
      </p:sp>
      <p:pic>
        <p:nvPicPr>
          <p:cNvPr id="7" name="Image 6" descr="Une image contenant Logiciel multimédia, logiciel, capture d’écran, ordinateur&#10;&#10;Description générée automatiquement">
            <a:extLst>
              <a:ext uri="{FF2B5EF4-FFF2-40B4-BE49-F238E27FC236}">
                <a16:creationId xmlns:a16="http://schemas.microsoft.com/office/drawing/2014/main" id="{14FBB00A-2C61-BC72-711F-5A93FF80438F}"/>
              </a:ext>
            </a:extLst>
          </p:cNvPr>
          <p:cNvPicPr>
            <a:picLocks noChangeAspect="1"/>
          </p:cNvPicPr>
          <p:nvPr/>
        </p:nvPicPr>
        <p:blipFill rotWithShape="1">
          <a:blip r:embed="rId5">
            <a:extLst>
              <a:ext uri="{28A0092B-C50C-407E-A947-70E740481C1C}">
                <a14:useLocalDpi xmlns:a14="http://schemas.microsoft.com/office/drawing/2010/main" val="0"/>
              </a:ext>
            </a:extLst>
          </a:blip>
          <a:srcRect l="8708" t="7406" r="15802" b="4751"/>
          <a:stretch/>
        </p:blipFill>
        <p:spPr>
          <a:xfrm>
            <a:off x="1552573" y="4507955"/>
            <a:ext cx="6496051" cy="4724400"/>
          </a:xfrm>
          <a:prstGeom prst="rect">
            <a:avLst/>
          </a:prstGeom>
        </p:spPr>
      </p:pic>
      <p:pic>
        <p:nvPicPr>
          <p:cNvPr id="12" name="Image 11" descr="Une image contenant texte, capture d’écran, Logiciel multimédia, logiciel&#10;&#10;Description générée automatiquement">
            <a:extLst>
              <a:ext uri="{FF2B5EF4-FFF2-40B4-BE49-F238E27FC236}">
                <a16:creationId xmlns:a16="http://schemas.microsoft.com/office/drawing/2014/main" id="{AE3FF2A4-9DB7-AC24-1FDC-E89C8C58544A}"/>
              </a:ext>
            </a:extLst>
          </p:cNvPr>
          <p:cNvPicPr>
            <a:picLocks noChangeAspect="1"/>
          </p:cNvPicPr>
          <p:nvPr/>
        </p:nvPicPr>
        <p:blipFill rotWithShape="1">
          <a:blip r:embed="rId6">
            <a:extLst>
              <a:ext uri="{28A0092B-C50C-407E-A947-70E740481C1C}">
                <a14:useLocalDpi xmlns:a14="http://schemas.microsoft.com/office/drawing/2010/main" val="0"/>
              </a:ext>
            </a:extLst>
          </a:blip>
          <a:srcRect l="4889" t="8356" r="12935" b="3777"/>
          <a:stretch/>
        </p:blipFill>
        <p:spPr>
          <a:xfrm>
            <a:off x="9847061" y="4533900"/>
            <a:ext cx="7069339" cy="4724400"/>
          </a:xfrm>
          <a:prstGeom prst="rect">
            <a:avLst/>
          </a:prstGeom>
        </p:spPr>
      </p:pic>
    </p:spTree>
    <p:extLst>
      <p:ext uri="{BB962C8B-B14F-4D97-AF65-F5344CB8AC3E}">
        <p14:creationId xmlns:p14="http://schemas.microsoft.com/office/powerpoint/2010/main" val="24510465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2EBDD"/>
        </a:solidFill>
        <a:effectLst/>
      </p:bgPr>
    </p:bg>
    <p:spTree>
      <p:nvGrpSpPr>
        <p:cNvPr id="1" name=""/>
        <p:cNvGrpSpPr/>
        <p:nvPr/>
      </p:nvGrpSpPr>
      <p:grpSpPr>
        <a:xfrm>
          <a:off x="0" y="0"/>
          <a:ext cx="0" cy="0"/>
          <a:chOff x="0" y="0"/>
          <a:chExt cx="0" cy="0"/>
        </a:xfrm>
      </p:grpSpPr>
      <p:sp>
        <p:nvSpPr>
          <p:cNvPr id="15" name="Freeform 5">
            <a:extLst>
              <a:ext uri="{FF2B5EF4-FFF2-40B4-BE49-F238E27FC236}">
                <a16:creationId xmlns:a16="http://schemas.microsoft.com/office/drawing/2014/main" id="{5BD9B0F6-08A1-7EF7-AD52-A0B59E353CA0}"/>
              </a:ext>
            </a:extLst>
          </p:cNvPr>
          <p:cNvSpPr/>
          <p:nvPr/>
        </p:nvSpPr>
        <p:spPr>
          <a:xfrm rot="-2019623">
            <a:off x="1434671" y="416141"/>
            <a:ext cx="911873" cy="778378"/>
          </a:xfrm>
          <a:custGeom>
            <a:avLst/>
            <a:gdLst/>
            <a:ahLst/>
            <a:cxnLst/>
            <a:rect l="l" t="t" r="r" b="b"/>
            <a:pathLst>
              <a:path w="4784491" h="3672097">
                <a:moveTo>
                  <a:pt x="0" y="0"/>
                </a:moveTo>
                <a:lnTo>
                  <a:pt x="4784491" y="0"/>
                </a:lnTo>
                <a:lnTo>
                  <a:pt x="4784491" y="3672097"/>
                </a:lnTo>
                <a:lnTo>
                  <a:pt x="0" y="3672097"/>
                </a:lnTo>
                <a:lnTo>
                  <a:pt x="0" y="0"/>
                </a:lnTo>
                <a:close/>
              </a:path>
            </a:pathLst>
          </a:custGeom>
          <a:blipFill>
            <a:blip r:embed="rId2">
              <a:alphaModFix amt="26000"/>
              <a:extLst>
                <a:ext uri="{96DAC541-7B7A-43D3-8B79-37D633B846F1}">
                  <asvg:svgBlip xmlns:asvg="http://schemas.microsoft.com/office/drawing/2016/SVG/main" r:embed="rId3"/>
                </a:ext>
              </a:extLst>
            </a:blip>
            <a:stretch>
              <a:fillRect/>
            </a:stretch>
          </a:blipFill>
        </p:spPr>
      </p:sp>
      <p:sp>
        <p:nvSpPr>
          <p:cNvPr id="10" name="Freeform 5">
            <a:extLst>
              <a:ext uri="{FF2B5EF4-FFF2-40B4-BE49-F238E27FC236}">
                <a16:creationId xmlns:a16="http://schemas.microsoft.com/office/drawing/2014/main" id="{C02D3E05-6198-25D6-AD7F-07F155D40F4B}"/>
              </a:ext>
            </a:extLst>
          </p:cNvPr>
          <p:cNvSpPr/>
          <p:nvPr/>
        </p:nvSpPr>
        <p:spPr>
          <a:xfrm rot="-2019623">
            <a:off x="1590095" y="1940116"/>
            <a:ext cx="400913" cy="315485"/>
          </a:xfrm>
          <a:custGeom>
            <a:avLst/>
            <a:gdLst/>
            <a:ahLst/>
            <a:cxnLst/>
            <a:rect l="l" t="t" r="r" b="b"/>
            <a:pathLst>
              <a:path w="4784491" h="3672097">
                <a:moveTo>
                  <a:pt x="0" y="0"/>
                </a:moveTo>
                <a:lnTo>
                  <a:pt x="4784491" y="0"/>
                </a:lnTo>
                <a:lnTo>
                  <a:pt x="4784491" y="3672097"/>
                </a:lnTo>
                <a:lnTo>
                  <a:pt x="0" y="3672097"/>
                </a:lnTo>
                <a:lnTo>
                  <a:pt x="0" y="0"/>
                </a:lnTo>
                <a:close/>
              </a:path>
            </a:pathLst>
          </a:custGeom>
          <a:blipFill>
            <a:blip r:embed="rId2">
              <a:alphaModFix amt="26000"/>
              <a:extLst>
                <a:ext uri="{96DAC541-7B7A-43D3-8B79-37D633B846F1}">
                  <asvg:svgBlip xmlns:asvg="http://schemas.microsoft.com/office/drawing/2016/SVG/main" r:embed="rId3"/>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dirty="0">
              <a:ln>
                <a:noFill/>
              </a:ln>
              <a:solidFill>
                <a:prstClr val="black"/>
              </a:solidFill>
              <a:effectLst/>
              <a:uLnTx/>
              <a:uFillTx/>
              <a:latin typeface="Calibri"/>
              <a:ea typeface="+mn-ea"/>
              <a:cs typeface="+mn-cs"/>
            </a:endParaRPr>
          </a:p>
        </p:txBody>
      </p:sp>
      <p:sp>
        <p:nvSpPr>
          <p:cNvPr id="4" name="ZoneTexte 3">
            <a:extLst>
              <a:ext uri="{FF2B5EF4-FFF2-40B4-BE49-F238E27FC236}">
                <a16:creationId xmlns:a16="http://schemas.microsoft.com/office/drawing/2014/main" id="{6623F138-8999-CF4A-CF1F-A0851158E571}"/>
              </a:ext>
            </a:extLst>
          </p:cNvPr>
          <p:cNvSpPr txBox="1"/>
          <p:nvPr/>
        </p:nvSpPr>
        <p:spPr>
          <a:xfrm>
            <a:off x="4267200" y="195063"/>
            <a:ext cx="9144000" cy="1079847"/>
          </a:xfrm>
          <a:prstGeom prst="rect">
            <a:avLst/>
          </a:prstGeom>
          <a:noFill/>
        </p:spPr>
        <p:txBody>
          <a:bodyPr wrap="square">
            <a:spAutoFit/>
          </a:bodyPr>
          <a:lstStyle/>
          <a:p>
            <a:pPr marL="0" marR="0" lvl="0" indent="0" algn="ctr" defTabSz="914400" rtl="0" eaLnBrk="1" fontAlgn="auto" latinLnBrk="0" hangingPunct="1">
              <a:lnSpc>
                <a:spcPts val="8970"/>
              </a:lnSpc>
              <a:spcBef>
                <a:spcPts val="0"/>
              </a:spcBef>
              <a:spcAft>
                <a:spcPts val="0"/>
              </a:spcAft>
              <a:buClrTx/>
              <a:buSzTx/>
              <a:buFontTx/>
              <a:buNone/>
              <a:tabLst/>
              <a:defRPr/>
            </a:pPr>
            <a:r>
              <a:rPr kumimoji="0" lang="en-US" sz="3600" b="0" i="0" u="none" strike="noStrike" kern="1200" cap="none" spc="0" normalizeH="0" baseline="0" noProof="0" dirty="0">
                <a:ln>
                  <a:noFill/>
                </a:ln>
                <a:solidFill>
                  <a:srgbClr val="8E2020"/>
                </a:solidFill>
                <a:effectLst/>
                <a:uLnTx/>
                <a:uFillTx/>
                <a:latin typeface="Hagrid Text Heavy"/>
                <a:ea typeface="Hagrid Text Heavy"/>
                <a:cs typeface="Hagrid Text Heavy"/>
                <a:sym typeface="Hagrid Text Heavy"/>
              </a:rPr>
              <a:t>conclusion</a:t>
            </a:r>
          </a:p>
        </p:txBody>
      </p:sp>
      <p:sp>
        <p:nvSpPr>
          <p:cNvPr id="2" name="Freeform 10">
            <a:extLst>
              <a:ext uri="{FF2B5EF4-FFF2-40B4-BE49-F238E27FC236}">
                <a16:creationId xmlns:a16="http://schemas.microsoft.com/office/drawing/2014/main" id="{0F812ABD-1DAE-8A50-3180-3EA067C43C32}"/>
              </a:ext>
            </a:extLst>
          </p:cNvPr>
          <p:cNvSpPr/>
          <p:nvPr/>
        </p:nvSpPr>
        <p:spPr>
          <a:xfrm>
            <a:off x="656330" y="6972300"/>
            <a:ext cx="1759887" cy="2651884"/>
          </a:xfrm>
          <a:custGeom>
            <a:avLst/>
            <a:gdLst/>
            <a:ahLst/>
            <a:cxnLst/>
            <a:rect l="l" t="t" r="r" b="b"/>
            <a:pathLst>
              <a:path w="1759887" h="2651884">
                <a:moveTo>
                  <a:pt x="0" y="0"/>
                </a:moveTo>
                <a:lnTo>
                  <a:pt x="1759887" y="0"/>
                </a:lnTo>
                <a:lnTo>
                  <a:pt x="1759887" y="2651885"/>
                </a:lnTo>
                <a:lnTo>
                  <a:pt x="0" y="265188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ZoneTexte 4">
            <a:extLst>
              <a:ext uri="{FF2B5EF4-FFF2-40B4-BE49-F238E27FC236}">
                <a16:creationId xmlns:a16="http://schemas.microsoft.com/office/drawing/2014/main" id="{8796CFBF-D99C-0297-8B2E-A98B53B72BBD}"/>
              </a:ext>
            </a:extLst>
          </p:cNvPr>
          <p:cNvSpPr txBox="1"/>
          <p:nvPr/>
        </p:nvSpPr>
        <p:spPr>
          <a:xfrm>
            <a:off x="3276600" y="1855456"/>
            <a:ext cx="12039600" cy="4801314"/>
          </a:xfrm>
          <a:prstGeom prst="rect">
            <a:avLst/>
          </a:prstGeom>
          <a:noFill/>
        </p:spPr>
        <p:txBody>
          <a:bodyPr wrap="square" rtlCol="0">
            <a:spAutoFit/>
          </a:bodyPr>
          <a:lstStyle/>
          <a:p>
            <a:r>
              <a:rPr lang="fr-FR" b="1" dirty="0">
                <a:solidFill>
                  <a:schemeClr val="accent2"/>
                </a:solidFill>
              </a:rPr>
              <a:t>Modèle CNN Personnalisé</a:t>
            </a:r>
            <a:r>
              <a:rPr lang="fr-FR" dirty="0">
                <a:solidFill>
                  <a:schemeClr val="accent2"/>
                </a:solidFill>
              </a:rPr>
              <a:t> </a:t>
            </a:r>
            <a:r>
              <a:rPr lang="fr-FR" dirty="0"/>
              <a:t>: Conception et optimisation d'un modèle CNN en utilisant une recherche avancée d'hyperparamètres pour maximiser la précision de classification.</a:t>
            </a:r>
          </a:p>
          <a:p>
            <a:endParaRPr lang="fr-FR" dirty="0"/>
          </a:p>
          <a:p>
            <a:r>
              <a:rPr lang="fr-FR" b="1" dirty="0">
                <a:solidFill>
                  <a:schemeClr val="accent2"/>
                </a:solidFill>
              </a:rPr>
              <a:t>Transfer Learning</a:t>
            </a:r>
            <a:r>
              <a:rPr lang="fr-FR" dirty="0">
                <a:solidFill>
                  <a:schemeClr val="accent2"/>
                </a:solidFill>
              </a:rPr>
              <a:t> : </a:t>
            </a:r>
            <a:r>
              <a:rPr lang="fr-FR" dirty="0"/>
              <a:t>Intégration du </a:t>
            </a:r>
            <a:r>
              <a:rPr lang="fr-FR" dirty="0" err="1"/>
              <a:t>transfer</a:t>
            </a:r>
            <a:r>
              <a:rPr lang="fr-FR" dirty="0"/>
              <a:t> </a:t>
            </a:r>
            <a:r>
              <a:rPr lang="fr-FR" dirty="0" err="1"/>
              <a:t>learning</a:t>
            </a:r>
            <a:r>
              <a:rPr lang="fr-FR" dirty="0"/>
              <a:t> pour améliorer les performances, en exploitant des modèles pré-entraînés sur de larges ensembles de données.</a:t>
            </a:r>
          </a:p>
          <a:p>
            <a:endParaRPr lang="fr-FR" dirty="0"/>
          </a:p>
          <a:p>
            <a:r>
              <a:rPr lang="fr-FR" b="1" dirty="0">
                <a:solidFill>
                  <a:schemeClr val="accent2"/>
                </a:solidFill>
              </a:rPr>
              <a:t>Essais Comparatifs</a:t>
            </a:r>
            <a:r>
              <a:rPr lang="fr-FR" dirty="0">
                <a:solidFill>
                  <a:schemeClr val="accent2"/>
                </a:solidFill>
              </a:rPr>
              <a:t> : </a:t>
            </a:r>
            <a:r>
              <a:rPr lang="fr-FR" dirty="0"/>
              <a:t>Tests approfondis avec et sans augmentation de données (Data Augmentation)</a:t>
            </a:r>
          </a:p>
          <a:p>
            <a:endParaRPr lang="fr-FR" dirty="0"/>
          </a:p>
          <a:p>
            <a:endParaRPr lang="fr-FR" dirty="0">
              <a:solidFill>
                <a:schemeClr val="accent2"/>
              </a:solidFill>
            </a:endParaRPr>
          </a:p>
          <a:p>
            <a:r>
              <a:rPr lang="fr-FR" b="1" dirty="0">
                <a:solidFill>
                  <a:schemeClr val="accent2"/>
                </a:solidFill>
              </a:rPr>
              <a:t>Principaux Résultats</a:t>
            </a:r>
            <a:r>
              <a:rPr lang="fr-FR" dirty="0">
                <a:solidFill>
                  <a:schemeClr val="accent2"/>
                </a:solidFill>
              </a:rPr>
              <a:t> :</a:t>
            </a:r>
          </a:p>
          <a:p>
            <a:pPr>
              <a:buFont typeface="Arial" panose="020B0604020202020204" pitchFamily="34" charset="0"/>
              <a:buChar char="•"/>
            </a:pPr>
            <a:r>
              <a:rPr lang="fr-FR" b="1" dirty="0"/>
              <a:t>Performances du Modèle</a:t>
            </a:r>
            <a:r>
              <a:rPr lang="fr-FR" dirty="0"/>
              <a:t> : Amélioration significative grâce au </a:t>
            </a:r>
            <a:r>
              <a:rPr lang="fr-FR" dirty="0" err="1"/>
              <a:t>transfer</a:t>
            </a:r>
            <a:r>
              <a:rPr lang="fr-FR" dirty="0"/>
              <a:t> </a:t>
            </a:r>
            <a:r>
              <a:rPr lang="fr-FR" dirty="0" err="1"/>
              <a:t>learning</a:t>
            </a:r>
            <a:r>
              <a:rPr lang="fr-FR" dirty="0"/>
              <a:t>. Dans notre cas la Data Augmentation ne permet pas d’améliorer significativement les </a:t>
            </a:r>
            <a:r>
              <a:rPr lang="fr-FR" dirty="0" err="1"/>
              <a:t>resultats</a:t>
            </a:r>
            <a:r>
              <a:rPr lang="fr-FR" dirty="0"/>
              <a:t>.</a:t>
            </a:r>
          </a:p>
          <a:p>
            <a:pPr>
              <a:buFont typeface="Arial" panose="020B0604020202020204" pitchFamily="34" charset="0"/>
              <a:buChar char="•"/>
            </a:pPr>
            <a:endParaRPr lang="fr-FR" dirty="0"/>
          </a:p>
          <a:p>
            <a:r>
              <a:rPr lang="fr-FR" b="1" dirty="0">
                <a:solidFill>
                  <a:schemeClr val="accent2"/>
                </a:solidFill>
              </a:rPr>
              <a:t>Axes d’</a:t>
            </a:r>
            <a:r>
              <a:rPr lang="fr-FR" b="1" dirty="0" err="1">
                <a:solidFill>
                  <a:schemeClr val="accent2"/>
                </a:solidFill>
              </a:rPr>
              <a:t>amelioration</a:t>
            </a:r>
            <a:endParaRPr lang="fr-FR" b="1" dirty="0">
              <a:solidFill>
                <a:schemeClr val="accent2"/>
              </a:solidFill>
            </a:endParaRPr>
          </a:p>
          <a:p>
            <a:r>
              <a:rPr lang="fr-FR" b="1" dirty="0"/>
              <a:t>-Approfondissement du Transfer Learning</a:t>
            </a:r>
            <a:r>
              <a:rPr lang="fr-FR" dirty="0"/>
              <a:t> : Exploration de modèles pré-entraînés plus avancés ou spécialisés pour améliorer encore la précision.</a:t>
            </a:r>
            <a:endParaRPr lang="fr-FR" b="1" dirty="0"/>
          </a:p>
          <a:p>
            <a:endParaRPr lang="fr-FR" dirty="0"/>
          </a:p>
        </p:txBody>
      </p:sp>
      <p:sp>
        <p:nvSpPr>
          <p:cNvPr id="6" name="Freeform 5">
            <a:extLst>
              <a:ext uri="{FF2B5EF4-FFF2-40B4-BE49-F238E27FC236}">
                <a16:creationId xmlns:a16="http://schemas.microsoft.com/office/drawing/2014/main" id="{A6E1798A-D753-3E82-500A-8D3D011F2578}"/>
              </a:ext>
            </a:extLst>
          </p:cNvPr>
          <p:cNvSpPr/>
          <p:nvPr/>
        </p:nvSpPr>
        <p:spPr>
          <a:xfrm rot="-2019623">
            <a:off x="900986" y="2803561"/>
            <a:ext cx="400913" cy="315485"/>
          </a:xfrm>
          <a:custGeom>
            <a:avLst/>
            <a:gdLst/>
            <a:ahLst/>
            <a:cxnLst/>
            <a:rect l="l" t="t" r="r" b="b"/>
            <a:pathLst>
              <a:path w="4784491" h="3672097">
                <a:moveTo>
                  <a:pt x="0" y="0"/>
                </a:moveTo>
                <a:lnTo>
                  <a:pt x="4784491" y="0"/>
                </a:lnTo>
                <a:lnTo>
                  <a:pt x="4784491" y="3672097"/>
                </a:lnTo>
                <a:lnTo>
                  <a:pt x="0" y="3672097"/>
                </a:lnTo>
                <a:lnTo>
                  <a:pt x="0" y="0"/>
                </a:lnTo>
                <a:close/>
              </a:path>
            </a:pathLst>
          </a:custGeom>
          <a:blipFill>
            <a:blip r:embed="rId2">
              <a:alphaModFix amt="26000"/>
              <a:extLst>
                <a:ext uri="{96DAC541-7B7A-43D3-8B79-37D633B846F1}">
                  <asvg:svgBlip xmlns:asvg="http://schemas.microsoft.com/office/drawing/2016/SVG/main" r:embed="rId3"/>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6146036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2EBDD"/>
        </a:solidFill>
        <a:effectLst/>
      </p:bgPr>
    </p:bg>
    <p:spTree>
      <p:nvGrpSpPr>
        <p:cNvPr id="1" name=""/>
        <p:cNvGrpSpPr/>
        <p:nvPr/>
      </p:nvGrpSpPr>
      <p:grpSpPr>
        <a:xfrm>
          <a:off x="0" y="0"/>
          <a:ext cx="0" cy="0"/>
          <a:chOff x="0" y="0"/>
          <a:chExt cx="0" cy="0"/>
        </a:xfrm>
      </p:grpSpPr>
      <p:sp>
        <p:nvSpPr>
          <p:cNvPr id="8" name="Freeform 25">
            <a:extLst>
              <a:ext uri="{FF2B5EF4-FFF2-40B4-BE49-F238E27FC236}">
                <a16:creationId xmlns:a16="http://schemas.microsoft.com/office/drawing/2014/main" id="{5F1A830A-1ADA-2059-1AD3-5761E07EF900}"/>
              </a:ext>
            </a:extLst>
          </p:cNvPr>
          <p:cNvSpPr/>
          <p:nvPr/>
        </p:nvSpPr>
        <p:spPr>
          <a:xfrm rot="6097014">
            <a:off x="849476" y="4956253"/>
            <a:ext cx="1244400" cy="964410"/>
          </a:xfrm>
          <a:custGeom>
            <a:avLst/>
            <a:gdLst/>
            <a:ahLst/>
            <a:cxnLst/>
            <a:rect l="l" t="t" r="r" b="b"/>
            <a:pathLst>
              <a:path w="1244400" h="964410">
                <a:moveTo>
                  <a:pt x="0" y="0"/>
                </a:moveTo>
                <a:lnTo>
                  <a:pt x="1244400" y="0"/>
                </a:lnTo>
                <a:lnTo>
                  <a:pt x="1244400" y="964409"/>
                </a:lnTo>
                <a:lnTo>
                  <a:pt x="0" y="96440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5" name="Freeform 5">
            <a:extLst>
              <a:ext uri="{FF2B5EF4-FFF2-40B4-BE49-F238E27FC236}">
                <a16:creationId xmlns:a16="http://schemas.microsoft.com/office/drawing/2014/main" id="{5BD9B0F6-08A1-7EF7-AD52-A0B59E353CA0}"/>
              </a:ext>
            </a:extLst>
          </p:cNvPr>
          <p:cNvSpPr/>
          <p:nvPr/>
        </p:nvSpPr>
        <p:spPr>
          <a:xfrm rot="-2019623">
            <a:off x="760066" y="683773"/>
            <a:ext cx="1423219" cy="955284"/>
          </a:xfrm>
          <a:custGeom>
            <a:avLst/>
            <a:gdLst/>
            <a:ahLst/>
            <a:cxnLst/>
            <a:rect l="l" t="t" r="r" b="b"/>
            <a:pathLst>
              <a:path w="4784491" h="3672097">
                <a:moveTo>
                  <a:pt x="0" y="0"/>
                </a:moveTo>
                <a:lnTo>
                  <a:pt x="4784491" y="0"/>
                </a:lnTo>
                <a:lnTo>
                  <a:pt x="4784491" y="3672097"/>
                </a:lnTo>
                <a:lnTo>
                  <a:pt x="0" y="3672097"/>
                </a:lnTo>
                <a:lnTo>
                  <a:pt x="0" y="0"/>
                </a:lnTo>
                <a:close/>
              </a:path>
            </a:pathLst>
          </a:custGeom>
          <a:blipFill>
            <a:blip r:embed="rId4">
              <a:alphaModFix amt="26000"/>
              <a:extLst>
                <a:ext uri="{96DAC541-7B7A-43D3-8B79-37D633B846F1}">
                  <asvg:svgBlip xmlns:asvg="http://schemas.microsoft.com/office/drawing/2016/SVG/main" r:embed="rId5"/>
                </a:ext>
              </a:extLst>
            </a:blip>
            <a:stretch>
              <a:fillRect/>
            </a:stretch>
          </a:blipFill>
        </p:spPr>
      </p:sp>
      <p:sp>
        <p:nvSpPr>
          <p:cNvPr id="16" name="TextBox 2">
            <a:extLst>
              <a:ext uri="{FF2B5EF4-FFF2-40B4-BE49-F238E27FC236}">
                <a16:creationId xmlns:a16="http://schemas.microsoft.com/office/drawing/2014/main" id="{CAE452D6-8CFB-F6E0-530D-D8A84A59583B}"/>
              </a:ext>
            </a:extLst>
          </p:cNvPr>
          <p:cNvSpPr txBox="1"/>
          <p:nvPr/>
        </p:nvSpPr>
        <p:spPr>
          <a:xfrm>
            <a:off x="3993173" y="563402"/>
            <a:ext cx="10016741" cy="1196025"/>
          </a:xfrm>
          <a:prstGeom prst="rect">
            <a:avLst/>
          </a:prstGeom>
        </p:spPr>
        <p:txBody>
          <a:bodyPr lIns="0" tIns="0" rIns="0" bIns="0" rtlCol="0" anchor="t">
            <a:spAutoFit/>
          </a:bodyPr>
          <a:lstStyle/>
          <a:p>
            <a:pPr algn="ctr">
              <a:lnSpc>
                <a:spcPts val="8970"/>
              </a:lnSpc>
            </a:pPr>
            <a:r>
              <a:rPr lang="en-US" sz="8794" dirty="0">
                <a:solidFill>
                  <a:srgbClr val="8E2020"/>
                </a:solidFill>
                <a:latin typeface="Hagrid Text Heavy"/>
                <a:ea typeface="Hagrid Text Heavy"/>
                <a:cs typeface="Hagrid Text Heavy"/>
                <a:sym typeface="Hagrid Text Heavy"/>
              </a:rPr>
              <a:t>Introduction</a:t>
            </a:r>
          </a:p>
        </p:txBody>
      </p:sp>
      <p:sp>
        <p:nvSpPr>
          <p:cNvPr id="17" name="TextBox 2">
            <a:extLst>
              <a:ext uri="{FF2B5EF4-FFF2-40B4-BE49-F238E27FC236}">
                <a16:creationId xmlns:a16="http://schemas.microsoft.com/office/drawing/2014/main" id="{EDC5BCA1-1B94-2EC4-45DF-DFFDB158C78C}"/>
              </a:ext>
            </a:extLst>
          </p:cNvPr>
          <p:cNvSpPr txBox="1"/>
          <p:nvPr/>
        </p:nvSpPr>
        <p:spPr>
          <a:xfrm>
            <a:off x="4135629" y="4545487"/>
            <a:ext cx="10016741" cy="1196025"/>
          </a:xfrm>
          <a:prstGeom prst="rect">
            <a:avLst/>
          </a:prstGeom>
        </p:spPr>
        <p:txBody>
          <a:bodyPr lIns="0" tIns="0" rIns="0" bIns="0" rtlCol="0" anchor="t">
            <a:spAutoFit/>
          </a:bodyPr>
          <a:lstStyle/>
          <a:p>
            <a:pPr algn="ctr">
              <a:lnSpc>
                <a:spcPts val="8970"/>
              </a:lnSpc>
            </a:pPr>
            <a:r>
              <a:rPr lang="en-US" sz="8794" dirty="0" err="1">
                <a:solidFill>
                  <a:srgbClr val="8E2020"/>
                </a:solidFill>
                <a:latin typeface="Hagrid Text Heavy"/>
                <a:ea typeface="Hagrid Text Heavy"/>
                <a:cs typeface="Hagrid Text Heavy"/>
                <a:sym typeface="Hagrid Text Heavy"/>
              </a:rPr>
              <a:t>Objectifs</a:t>
            </a:r>
            <a:endParaRPr lang="en-US" sz="8794" dirty="0">
              <a:solidFill>
                <a:srgbClr val="8E2020"/>
              </a:solidFill>
              <a:latin typeface="Hagrid Text Heavy"/>
              <a:ea typeface="Hagrid Text Heavy"/>
              <a:cs typeface="Hagrid Text Heavy"/>
              <a:sym typeface="Hagrid Text Heavy"/>
            </a:endParaRPr>
          </a:p>
        </p:txBody>
      </p:sp>
      <p:sp>
        <p:nvSpPr>
          <p:cNvPr id="2" name="ZoneTexte 1">
            <a:extLst>
              <a:ext uri="{FF2B5EF4-FFF2-40B4-BE49-F238E27FC236}">
                <a16:creationId xmlns:a16="http://schemas.microsoft.com/office/drawing/2014/main" id="{472509D8-2E77-E4A6-4B15-F605D5FA5FBC}"/>
              </a:ext>
            </a:extLst>
          </p:cNvPr>
          <p:cNvSpPr txBox="1"/>
          <p:nvPr/>
        </p:nvSpPr>
        <p:spPr>
          <a:xfrm>
            <a:off x="3200400" y="1953398"/>
            <a:ext cx="11963400" cy="1938992"/>
          </a:xfrm>
          <a:prstGeom prst="rect">
            <a:avLst/>
          </a:prstGeom>
          <a:noFill/>
        </p:spPr>
        <p:txBody>
          <a:bodyPr wrap="square" rtlCol="0">
            <a:spAutoFit/>
          </a:bodyPr>
          <a:lstStyle/>
          <a:p>
            <a:r>
              <a:rPr lang="fr-FR" sz="2000" dirty="0">
                <a:latin typeface="Arial" panose="020B0604020202020204" pitchFamily="34" charset="0"/>
                <a:cs typeface="Arial" panose="020B0604020202020204" pitchFamily="34" charset="0"/>
              </a:rPr>
              <a:t>Dans le cadre de notre bénévolat pour l'association Le Refuge, nous allons développer un algorithme de classification d'images pour détecter la race des chiens à partir de photos, afin de faciliter l'indexation des pensionnaires. Pour ce faire, nous utiliserons le Stanford </a:t>
            </a:r>
            <a:r>
              <a:rPr lang="fr-FR" sz="2000" dirty="0" err="1">
                <a:latin typeface="Arial" panose="020B0604020202020204" pitchFamily="34" charset="0"/>
                <a:cs typeface="Arial" panose="020B0604020202020204" pitchFamily="34" charset="0"/>
              </a:rPr>
              <a:t>Dogs</a:t>
            </a:r>
            <a:r>
              <a:rPr lang="fr-FR" sz="2000" dirty="0">
                <a:latin typeface="Arial" panose="020B0604020202020204" pitchFamily="34" charset="0"/>
                <a:cs typeface="Arial" panose="020B0604020202020204" pitchFamily="34" charset="0"/>
              </a:rPr>
              <a:t> </a:t>
            </a:r>
            <a:r>
              <a:rPr lang="fr-FR" sz="2000" dirty="0" err="1">
                <a:latin typeface="Arial" panose="020B0604020202020204" pitchFamily="34" charset="0"/>
                <a:cs typeface="Arial" panose="020B0604020202020204" pitchFamily="34" charset="0"/>
              </a:rPr>
              <a:t>Dataset</a:t>
            </a:r>
            <a:r>
              <a:rPr lang="fr-FR" sz="2000" dirty="0">
                <a:latin typeface="Arial" panose="020B0604020202020204" pitchFamily="34" charset="0"/>
                <a:cs typeface="Arial" panose="020B0604020202020204" pitchFamily="34" charset="0"/>
              </a:rPr>
              <a:t> et mettrons en œuvre deux approches : la création d'un réseau CNN personnalisé et l'utilisation du </a:t>
            </a:r>
            <a:r>
              <a:rPr lang="fr-FR" sz="2000" dirty="0" err="1">
                <a:latin typeface="Arial" panose="020B0604020202020204" pitchFamily="34" charset="0"/>
                <a:cs typeface="Arial" panose="020B0604020202020204" pitchFamily="34" charset="0"/>
              </a:rPr>
              <a:t>transfer</a:t>
            </a:r>
            <a:r>
              <a:rPr lang="fr-FR" sz="2000" dirty="0">
                <a:latin typeface="Arial" panose="020B0604020202020204" pitchFamily="34" charset="0"/>
                <a:cs typeface="Arial" panose="020B0604020202020204" pitchFamily="34" charset="0"/>
              </a:rPr>
              <a:t> </a:t>
            </a:r>
            <a:r>
              <a:rPr lang="fr-FR" sz="2000" dirty="0" err="1">
                <a:latin typeface="Arial" panose="020B0604020202020204" pitchFamily="34" charset="0"/>
                <a:cs typeface="Arial" panose="020B0604020202020204" pitchFamily="34" charset="0"/>
              </a:rPr>
              <a:t>learning</a:t>
            </a:r>
            <a:r>
              <a:rPr lang="fr-FR" sz="2000" dirty="0">
                <a:latin typeface="Arial" panose="020B0604020202020204" pitchFamily="34" charset="0"/>
                <a:cs typeface="Arial" panose="020B0604020202020204" pitchFamily="34" charset="0"/>
              </a:rPr>
              <a:t>. L'objectif est de créer un outil efficace qui accélérera le travail des bénévoles et améliorera la gestion des données de l'association.</a:t>
            </a:r>
          </a:p>
        </p:txBody>
      </p:sp>
      <p:sp>
        <p:nvSpPr>
          <p:cNvPr id="3" name="ZoneTexte 2">
            <a:extLst>
              <a:ext uri="{FF2B5EF4-FFF2-40B4-BE49-F238E27FC236}">
                <a16:creationId xmlns:a16="http://schemas.microsoft.com/office/drawing/2014/main" id="{65232676-678C-047D-6C5C-3B4C0D07478E}"/>
              </a:ext>
            </a:extLst>
          </p:cNvPr>
          <p:cNvSpPr txBox="1"/>
          <p:nvPr/>
        </p:nvSpPr>
        <p:spPr>
          <a:xfrm>
            <a:off x="3429000" y="5981700"/>
            <a:ext cx="11506200" cy="1631216"/>
          </a:xfrm>
          <a:prstGeom prst="rect">
            <a:avLst/>
          </a:prstGeom>
          <a:noFill/>
        </p:spPr>
        <p:txBody>
          <a:bodyPr wrap="square" rtlCol="0">
            <a:spAutoFit/>
          </a:bodyPr>
          <a:lstStyle/>
          <a:p>
            <a:pPr marL="285750" indent="-285750">
              <a:buFont typeface="Arial" panose="020B0604020202020204" pitchFamily="34" charset="0"/>
              <a:buChar char="•"/>
            </a:pPr>
            <a:r>
              <a:rPr lang="fr-FR" sz="2000" dirty="0">
                <a:latin typeface="Arial" panose="020B0604020202020204" pitchFamily="34" charset="0"/>
                <a:cs typeface="Arial" panose="020B0604020202020204" pitchFamily="34" charset="0"/>
              </a:rPr>
              <a:t>Préparer les images en utilisant des techniques de prétraitement .</a:t>
            </a:r>
          </a:p>
          <a:p>
            <a:pPr marL="285750" indent="-285750">
              <a:buFont typeface="Arial" panose="020B0604020202020204" pitchFamily="34" charset="0"/>
              <a:buChar char="•"/>
            </a:pPr>
            <a:r>
              <a:rPr lang="fr-FR" sz="2000" dirty="0">
                <a:latin typeface="Arial" panose="020B0604020202020204" pitchFamily="34" charset="0"/>
                <a:cs typeface="Arial" panose="020B0604020202020204" pitchFamily="34" charset="0"/>
              </a:rPr>
              <a:t>Appliquer des techniques de data augmentation</a:t>
            </a:r>
          </a:p>
          <a:p>
            <a:pPr marL="285750" indent="-285750">
              <a:buFont typeface="Arial" panose="020B0604020202020204" pitchFamily="34" charset="0"/>
              <a:buChar char="•"/>
            </a:pPr>
            <a:r>
              <a:rPr lang="fr-FR" sz="2000" dirty="0">
                <a:latin typeface="Arial" panose="020B0604020202020204" pitchFamily="34" charset="0"/>
                <a:cs typeface="Arial" panose="020B0604020202020204" pitchFamily="34" charset="0"/>
              </a:rPr>
              <a:t>Développement d’Algorithmes de Classification d'Images</a:t>
            </a:r>
          </a:p>
          <a:p>
            <a:pPr marL="285750" indent="-285750">
              <a:buFont typeface="Arial" panose="020B0604020202020204" pitchFamily="34" charset="0"/>
              <a:buChar char="•"/>
            </a:pPr>
            <a:r>
              <a:rPr lang="fr-FR" sz="2000" dirty="0">
                <a:latin typeface="Arial" panose="020B0604020202020204" pitchFamily="34" charset="0"/>
                <a:cs typeface="Arial" panose="020B0604020202020204" pitchFamily="34" charset="0"/>
              </a:rPr>
              <a:t>Évaluation et Optimisation du Modèle</a:t>
            </a:r>
          </a:p>
          <a:p>
            <a:pPr marL="285750" indent="-285750">
              <a:buFont typeface="Arial" panose="020B0604020202020204" pitchFamily="34" charset="0"/>
              <a:buChar char="•"/>
            </a:pPr>
            <a:r>
              <a:rPr lang="fr-FR" sz="2000" dirty="0">
                <a:latin typeface="Arial" panose="020B0604020202020204" pitchFamily="34" charset="0"/>
                <a:cs typeface="Arial" panose="020B0604020202020204" pitchFamily="34" charset="0"/>
              </a:rPr>
              <a:t>Intégration et Démonstration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2EBDD"/>
        </a:solidFill>
        <a:effectLst/>
      </p:bgPr>
    </p:bg>
    <p:spTree>
      <p:nvGrpSpPr>
        <p:cNvPr id="1" name=""/>
        <p:cNvGrpSpPr/>
        <p:nvPr/>
      </p:nvGrpSpPr>
      <p:grpSpPr>
        <a:xfrm>
          <a:off x="0" y="0"/>
          <a:ext cx="0" cy="0"/>
          <a:chOff x="0" y="0"/>
          <a:chExt cx="0" cy="0"/>
        </a:xfrm>
      </p:grpSpPr>
      <p:sp>
        <p:nvSpPr>
          <p:cNvPr id="15" name="Freeform 5">
            <a:extLst>
              <a:ext uri="{FF2B5EF4-FFF2-40B4-BE49-F238E27FC236}">
                <a16:creationId xmlns:a16="http://schemas.microsoft.com/office/drawing/2014/main" id="{5BD9B0F6-08A1-7EF7-AD52-A0B59E353CA0}"/>
              </a:ext>
            </a:extLst>
          </p:cNvPr>
          <p:cNvSpPr/>
          <p:nvPr/>
        </p:nvSpPr>
        <p:spPr>
          <a:xfrm rot="-2019623">
            <a:off x="760066" y="683773"/>
            <a:ext cx="1423219" cy="955284"/>
          </a:xfrm>
          <a:custGeom>
            <a:avLst/>
            <a:gdLst/>
            <a:ahLst/>
            <a:cxnLst/>
            <a:rect l="l" t="t" r="r" b="b"/>
            <a:pathLst>
              <a:path w="4784491" h="3672097">
                <a:moveTo>
                  <a:pt x="0" y="0"/>
                </a:moveTo>
                <a:lnTo>
                  <a:pt x="4784491" y="0"/>
                </a:lnTo>
                <a:lnTo>
                  <a:pt x="4784491" y="3672097"/>
                </a:lnTo>
                <a:lnTo>
                  <a:pt x="0" y="3672097"/>
                </a:lnTo>
                <a:lnTo>
                  <a:pt x="0" y="0"/>
                </a:lnTo>
                <a:close/>
              </a:path>
            </a:pathLst>
          </a:custGeom>
          <a:blipFill>
            <a:blip r:embed="rId2">
              <a:alphaModFix amt="26000"/>
              <a:extLst>
                <a:ext uri="{96DAC541-7B7A-43D3-8B79-37D633B846F1}">
                  <asvg:svgBlip xmlns:asvg="http://schemas.microsoft.com/office/drawing/2016/SVG/main" r:embed="rId3"/>
                </a:ext>
              </a:extLst>
            </a:blip>
            <a:stretch>
              <a:fillRect/>
            </a:stretch>
          </a:blipFill>
        </p:spPr>
      </p:sp>
      <p:sp>
        <p:nvSpPr>
          <p:cNvPr id="16" name="TextBox 2">
            <a:extLst>
              <a:ext uri="{FF2B5EF4-FFF2-40B4-BE49-F238E27FC236}">
                <a16:creationId xmlns:a16="http://schemas.microsoft.com/office/drawing/2014/main" id="{CAE452D6-8CFB-F6E0-530D-D8A84A59583B}"/>
              </a:ext>
            </a:extLst>
          </p:cNvPr>
          <p:cNvSpPr txBox="1"/>
          <p:nvPr/>
        </p:nvSpPr>
        <p:spPr>
          <a:xfrm>
            <a:off x="3993173" y="563402"/>
            <a:ext cx="10016741" cy="1196025"/>
          </a:xfrm>
          <a:prstGeom prst="rect">
            <a:avLst/>
          </a:prstGeom>
        </p:spPr>
        <p:txBody>
          <a:bodyPr lIns="0" tIns="0" rIns="0" bIns="0" rtlCol="0" anchor="t">
            <a:spAutoFit/>
          </a:bodyPr>
          <a:lstStyle/>
          <a:p>
            <a:pPr marL="0" marR="0" lvl="0" indent="0" algn="ctr" defTabSz="914400" rtl="0" eaLnBrk="1" fontAlgn="auto" latinLnBrk="0" hangingPunct="1">
              <a:lnSpc>
                <a:spcPts val="8970"/>
              </a:lnSpc>
              <a:spcBef>
                <a:spcPts val="0"/>
              </a:spcBef>
              <a:spcAft>
                <a:spcPts val="0"/>
              </a:spcAft>
              <a:buClrTx/>
              <a:buSzTx/>
              <a:buFontTx/>
              <a:buNone/>
              <a:tabLst/>
              <a:defRPr/>
            </a:pPr>
            <a:r>
              <a:rPr kumimoji="0" lang="en-US" sz="8794" b="0" i="0" u="none" strike="noStrike" kern="1200" cap="none" spc="0" normalizeH="0" baseline="0" noProof="0" dirty="0">
                <a:ln>
                  <a:noFill/>
                </a:ln>
                <a:solidFill>
                  <a:srgbClr val="8E2020"/>
                </a:solidFill>
                <a:effectLst/>
                <a:uLnTx/>
                <a:uFillTx/>
                <a:latin typeface="Hagrid Text Heavy"/>
                <a:ea typeface="Hagrid Text Heavy"/>
                <a:cs typeface="Hagrid Text Heavy"/>
                <a:sym typeface="Hagrid Text Heavy"/>
              </a:rPr>
              <a:t>Le jeu de </a:t>
            </a:r>
            <a:r>
              <a:rPr kumimoji="0" lang="en-US" sz="8794" b="0" i="0" u="none" strike="noStrike" kern="1200" cap="none" spc="0" normalizeH="0" baseline="0" noProof="0" dirty="0" err="1">
                <a:ln>
                  <a:noFill/>
                </a:ln>
                <a:solidFill>
                  <a:srgbClr val="8E2020"/>
                </a:solidFill>
                <a:effectLst/>
                <a:uLnTx/>
                <a:uFillTx/>
                <a:latin typeface="Hagrid Text Heavy"/>
                <a:ea typeface="Hagrid Text Heavy"/>
                <a:cs typeface="Hagrid Text Heavy"/>
                <a:sym typeface="Hagrid Text Heavy"/>
              </a:rPr>
              <a:t>donnée</a:t>
            </a:r>
            <a:endParaRPr kumimoji="0" lang="en-US" sz="8794" b="0" i="0" u="none" strike="noStrike" kern="1200" cap="none" spc="0" normalizeH="0" baseline="0" noProof="0" dirty="0">
              <a:ln>
                <a:noFill/>
              </a:ln>
              <a:solidFill>
                <a:srgbClr val="8E2020"/>
              </a:solidFill>
              <a:effectLst/>
              <a:uLnTx/>
              <a:uFillTx/>
              <a:latin typeface="Hagrid Text Heavy"/>
              <a:ea typeface="Hagrid Text Heavy"/>
              <a:cs typeface="Hagrid Text Heavy"/>
              <a:sym typeface="Hagrid Text Heavy"/>
            </a:endParaRPr>
          </a:p>
        </p:txBody>
      </p:sp>
      <p:sp>
        <p:nvSpPr>
          <p:cNvPr id="2" name="ZoneTexte 1">
            <a:extLst>
              <a:ext uri="{FF2B5EF4-FFF2-40B4-BE49-F238E27FC236}">
                <a16:creationId xmlns:a16="http://schemas.microsoft.com/office/drawing/2014/main" id="{A014178D-B2C8-496A-552B-59B73E123EF1}"/>
              </a:ext>
            </a:extLst>
          </p:cNvPr>
          <p:cNvSpPr txBox="1"/>
          <p:nvPr/>
        </p:nvSpPr>
        <p:spPr>
          <a:xfrm>
            <a:off x="2971800" y="2400300"/>
            <a:ext cx="12344400" cy="1938992"/>
          </a:xfrm>
          <a:prstGeom prst="rect">
            <a:avLst/>
          </a:prstGeom>
          <a:noFill/>
        </p:spPr>
        <p:txBody>
          <a:bodyPr wrap="square" rtlCol="0">
            <a:spAutoFit/>
          </a:bodyPr>
          <a:lstStyle/>
          <a:p>
            <a:r>
              <a:rPr lang="fr-FR" sz="2000" dirty="0">
                <a:latin typeface="Arial" panose="020B0604020202020204" pitchFamily="34" charset="0"/>
                <a:cs typeface="Arial" panose="020B0604020202020204" pitchFamily="34" charset="0"/>
              </a:rPr>
              <a:t>Pour ce projet, nous utiliserons le Stanford </a:t>
            </a:r>
            <a:r>
              <a:rPr lang="fr-FR" sz="2000" dirty="0" err="1">
                <a:latin typeface="Arial" panose="020B0604020202020204" pitchFamily="34" charset="0"/>
                <a:cs typeface="Arial" panose="020B0604020202020204" pitchFamily="34" charset="0"/>
              </a:rPr>
              <a:t>Dogs</a:t>
            </a:r>
            <a:r>
              <a:rPr lang="fr-FR" sz="2000" dirty="0">
                <a:latin typeface="Arial" panose="020B0604020202020204" pitchFamily="34" charset="0"/>
                <a:cs typeface="Arial" panose="020B0604020202020204" pitchFamily="34" charset="0"/>
              </a:rPr>
              <a:t> </a:t>
            </a:r>
            <a:r>
              <a:rPr lang="fr-FR" sz="2000" dirty="0" err="1">
                <a:latin typeface="Arial" panose="020B0604020202020204" pitchFamily="34" charset="0"/>
                <a:cs typeface="Arial" panose="020B0604020202020204" pitchFamily="34" charset="0"/>
              </a:rPr>
              <a:t>Dataset</a:t>
            </a:r>
            <a:r>
              <a:rPr lang="fr-FR" sz="2000" dirty="0">
                <a:latin typeface="Arial" panose="020B0604020202020204" pitchFamily="34" charset="0"/>
                <a:cs typeface="Arial" panose="020B0604020202020204" pitchFamily="34" charset="0"/>
              </a:rPr>
              <a:t>. Ce </a:t>
            </a:r>
            <a:r>
              <a:rPr lang="fr-FR" sz="2000" dirty="0" err="1">
                <a:latin typeface="Arial" panose="020B0604020202020204" pitchFamily="34" charset="0"/>
                <a:cs typeface="Arial" panose="020B0604020202020204" pitchFamily="34" charset="0"/>
              </a:rPr>
              <a:t>dataset</a:t>
            </a:r>
            <a:r>
              <a:rPr lang="fr-FR" sz="2000" dirty="0">
                <a:latin typeface="Arial" panose="020B0604020202020204" pitchFamily="34" charset="0"/>
                <a:cs typeface="Arial" panose="020B0604020202020204" pitchFamily="34" charset="0"/>
              </a:rPr>
              <a:t> provient de l'université de Stanford et contient des images de 120 races de chiens différentes, fournissant une large diversité pour l'entraînement des modèles de classification. Cependant, en raison des limitations de puissance de calcul de notre matériel, nous nous concentrerons uniquement sur trois races de chiens. Cette sélection restreinte nous permettra de développer et tester efficacement notre algorithme tout en assurant des performances optimales avec les ressources disponibles.</a:t>
            </a:r>
          </a:p>
        </p:txBody>
      </p:sp>
      <p:pic>
        <p:nvPicPr>
          <p:cNvPr id="4" name="Image 3" descr="Une image contenant herbe, chien, plein air, plante&#10;&#10;Description générée automatiquement">
            <a:extLst>
              <a:ext uri="{FF2B5EF4-FFF2-40B4-BE49-F238E27FC236}">
                <a16:creationId xmlns:a16="http://schemas.microsoft.com/office/drawing/2014/main" id="{F78FBF30-0965-AC1A-AC78-58F89D51226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71800" y="5486400"/>
            <a:ext cx="3175000" cy="2108200"/>
          </a:xfrm>
          <a:prstGeom prst="rect">
            <a:avLst/>
          </a:prstGeom>
        </p:spPr>
      </p:pic>
      <p:pic>
        <p:nvPicPr>
          <p:cNvPr id="6" name="Image 5" descr="Une image contenant mammifère, herbe, chien, Race de chien&#10;&#10;Description générée automatiquement">
            <a:extLst>
              <a:ext uri="{FF2B5EF4-FFF2-40B4-BE49-F238E27FC236}">
                <a16:creationId xmlns:a16="http://schemas.microsoft.com/office/drawing/2014/main" id="{E9DCC6CB-EAA3-ADAE-D916-0F4547D63F4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001000" y="5600700"/>
            <a:ext cx="2286000" cy="1879600"/>
          </a:xfrm>
          <a:prstGeom prst="rect">
            <a:avLst/>
          </a:prstGeom>
        </p:spPr>
      </p:pic>
      <p:pic>
        <p:nvPicPr>
          <p:cNvPr id="8" name="Image 7" descr="Une image contenant mammifère, loup, plein air, canidés&#10;&#10;Description générée automatiquement">
            <a:extLst>
              <a:ext uri="{FF2B5EF4-FFF2-40B4-BE49-F238E27FC236}">
                <a16:creationId xmlns:a16="http://schemas.microsoft.com/office/drawing/2014/main" id="{CA4C83DE-BD6E-6261-F8FA-4A5DAD6837E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141200" y="4953000"/>
            <a:ext cx="2108200" cy="3175000"/>
          </a:xfrm>
          <a:prstGeom prst="rect">
            <a:avLst/>
          </a:prstGeom>
        </p:spPr>
      </p:pic>
      <p:sp>
        <p:nvSpPr>
          <p:cNvPr id="9" name="ZoneTexte 8">
            <a:extLst>
              <a:ext uri="{FF2B5EF4-FFF2-40B4-BE49-F238E27FC236}">
                <a16:creationId xmlns:a16="http://schemas.microsoft.com/office/drawing/2014/main" id="{06E0324B-0712-EA54-75F6-B7653EFB841A}"/>
              </a:ext>
            </a:extLst>
          </p:cNvPr>
          <p:cNvSpPr txBox="1"/>
          <p:nvPr/>
        </p:nvSpPr>
        <p:spPr>
          <a:xfrm>
            <a:off x="3124200" y="7810500"/>
            <a:ext cx="2819400" cy="369332"/>
          </a:xfrm>
          <a:prstGeom prst="rect">
            <a:avLst/>
          </a:prstGeom>
          <a:noFill/>
        </p:spPr>
        <p:txBody>
          <a:bodyPr wrap="square" rtlCol="0">
            <a:spAutoFit/>
          </a:bodyPr>
          <a:lstStyle/>
          <a:p>
            <a:r>
              <a:rPr lang="fr-FR" dirty="0"/>
              <a:t>Chihuahua</a:t>
            </a:r>
          </a:p>
        </p:txBody>
      </p:sp>
      <p:sp>
        <p:nvSpPr>
          <p:cNvPr id="10" name="ZoneTexte 9">
            <a:extLst>
              <a:ext uri="{FF2B5EF4-FFF2-40B4-BE49-F238E27FC236}">
                <a16:creationId xmlns:a16="http://schemas.microsoft.com/office/drawing/2014/main" id="{E2AA505D-A445-80DB-8100-65E1549D7DE1}"/>
              </a:ext>
            </a:extLst>
          </p:cNvPr>
          <p:cNvSpPr txBox="1"/>
          <p:nvPr/>
        </p:nvSpPr>
        <p:spPr>
          <a:xfrm>
            <a:off x="8229600" y="7734300"/>
            <a:ext cx="2209800" cy="369332"/>
          </a:xfrm>
          <a:prstGeom prst="rect">
            <a:avLst/>
          </a:prstGeom>
          <a:noFill/>
        </p:spPr>
        <p:txBody>
          <a:bodyPr wrap="square" rtlCol="0">
            <a:spAutoFit/>
          </a:bodyPr>
          <a:lstStyle/>
          <a:p>
            <a:r>
              <a:rPr lang="fr-FR" dirty="0"/>
              <a:t>Boxer</a:t>
            </a:r>
          </a:p>
        </p:txBody>
      </p:sp>
      <p:sp>
        <p:nvSpPr>
          <p:cNvPr id="11" name="ZoneTexte 10">
            <a:extLst>
              <a:ext uri="{FF2B5EF4-FFF2-40B4-BE49-F238E27FC236}">
                <a16:creationId xmlns:a16="http://schemas.microsoft.com/office/drawing/2014/main" id="{2CAD79F5-1D2E-8ED2-F6F1-4DB39F76239D}"/>
              </a:ext>
            </a:extLst>
          </p:cNvPr>
          <p:cNvSpPr txBox="1"/>
          <p:nvPr/>
        </p:nvSpPr>
        <p:spPr>
          <a:xfrm>
            <a:off x="12039600" y="8376396"/>
            <a:ext cx="2819400" cy="369332"/>
          </a:xfrm>
          <a:prstGeom prst="rect">
            <a:avLst/>
          </a:prstGeom>
          <a:noFill/>
        </p:spPr>
        <p:txBody>
          <a:bodyPr wrap="square" rtlCol="0">
            <a:spAutoFit/>
          </a:bodyPr>
          <a:lstStyle/>
          <a:p>
            <a:r>
              <a:rPr lang="fr-FR" dirty="0"/>
              <a:t>Eskimo dog</a:t>
            </a:r>
          </a:p>
        </p:txBody>
      </p:sp>
    </p:spTree>
    <p:extLst>
      <p:ext uri="{BB962C8B-B14F-4D97-AF65-F5344CB8AC3E}">
        <p14:creationId xmlns:p14="http://schemas.microsoft.com/office/powerpoint/2010/main" val="3793107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2EBDD"/>
        </a:solidFill>
        <a:effectLst/>
      </p:bgPr>
    </p:bg>
    <p:spTree>
      <p:nvGrpSpPr>
        <p:cNvPr id="1" name=""/>
        <p:cNvGrpSpPr/>
        <p:nvPr/>
      </p:nvGrpSpPr>
      <p:grpSpPr>
        <a:xfrm>
          <a:off x="0" y="0"/>
          <a:ext cx="0" cy="0"/>
          <a:chOff x="0" y="0"/>
          <a:chExt cx="0" cy="0"/>
        </a:xfrm>
      </p:grpSpPr>
      <p:sp>
        <p:nvSpPr>
          <p:cNvPr id="16" name="TextBox 2">
            <a:extLst>
              <a:ext uri="{FF2B5EF4-FFF2-40B4-BE49-F238E27FC236}">
                <a16:creationId xmlns:a16="http://schemas.microsoft.com/office/drawing/2014/main" id="{CAE452D6-8CFB-F6E0-530D-D8A84A59583B}"/>
              </a:ext>
            </a:extLst>
          </p:cNvPr>
          <p:cNvSpPr txBox="1"/>
          <p:nvPr/>
        </p:nvSpPr>
        <p:spPr>
          <a:xfrm>
            <a:off x="3886200" y="160372"/>
            <a:ext cx="10016741" cy="1001043"/>
          </a:xfrm>
          <a:prstGeom prst="rect">
            <a:avLst/>
          </a:prstGeom>
        </p:spPr>
        <p:txBody>
          <a:bodyPr lIns="0" tIns="0" rIns="0" bIns="0" rtlCol="0" anchor="t">
            <a:spAutoFit/>
          </a:bodyPr>
          <a:lstStyle/>
          <a:p>
            <a:pPr marL="0" marR="0" lvl="0" indent="0" algn="ctr" defTabSz="914400" rtl="0" eaLnBrk="1" fontAlgn="auto" latinLnBrk="0" hangingPunct="1">
              <a:lnSpc>
                <a:spcPts val="897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8E2020"/>
                </a:solidFill>
                <a:effectLst/>
                <a:uLnTx/>
                <a:uFillTx/>
                <a:latin typeface="Hagrid Text Heavy"/>
                <a:ea typeface="Hagrid Text Heavy"/>
                <a:cs typeface="Hagrid Text Heavy"/>
                <a:sym typeface="Hagrid Text Heavy"/>
              </a:rPr>
              <a:t>Preparation des images</a:t>
            </a:r>
          </a:p>
        </p:txBody>
      </p:sp>
      <p:sp>
        <p:nvSpPr>
          <p:cNvPr id="3" name="ZoneTexte 2">
            <a:extLst>
              <a:ext uri="{FF2B5EF4-FFF2-40B4-BE49-F238E27FC236}">
                <a16:creationId xmlns:a16="http://schemas.microsoft.com/office/drawing/2014/main" id="{6AE5F8D8-4832-D087-0CE0-A59CB890EB7D}"/>
              </a:ext>
            </a:extLst>
          </p:cNvPr>
          <p:cNvSpPr txBox="1"/>
          <p:nvPr/>
        </p:nvSpPr>
        <p:spPr>
          <a:xfrm>
            <a:off x="968187" y="5722876"/>
            <a:ext cx="7315200" cy="1200329"/>
          </a:xfrm>
          <a:prstGeom prst="rect">
            <a:avLst/>
          </a:prstGeom>
          <a:noFill/>
        </p:spPr>
        <p:txBody>
          <a:bodyPr wrap="square" rtlCol="0">
            <a:spAutoFit/>
          </a:bodyPr>
          <a:lstStyle/>
          <a:p>
            <a:r>
              <a:rPr lang="fr-FR" b="1" dirty="0">
                <a:effectLst/>
                <a:latin typeface="Arial" panose="020B0604020202020204" pitchFamily="34" charset="0"/>
                <a:cs typeface="Arial" panose="020B0604020202020204" pitchFamily="34" charset="0"/>
              </a:rPr>
              <a:t>Le contraste </a:t>
            </a:r>
            <a:r>
              <a:rPr lang="fr-FR" b="0" dirty="0">
                <a:effectLst/>
                <a:latin typeface="Arial" panose="020B0604020202020204" pitchFamily="34" charset="0"/>
                <a:cs typeface="Arial" panose="020B0604020202020204" pitchFamily="34" charset="0"/>
              </a:rPr>
              <a:t>dans le prétraitement d'images consiste à ajuster la différence entre les zones claires et sombres d'une image pour améliorer la visibilité des détails.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dirty="0">
              <a:ln>
                <a:noFill/>
              </a:ln>
              <a:solidFill>
                <a:prstClr val="black"/>
              </a:solidFill>
              <a:effectLst/>
              <a:uLnTx/>
              <a:uFillTx/>
              <a:latin typeface="Calibri"/>
              <a:ea typeface="+mn-ea"/>
              <a:cs typeface="+mn-cs"/>
            </a:endParaRPr>
          </a:p>
        </p:txBody>
      </p:sp>
      <p:sp>
        <p:nvSpPr>
          <p:cNvPr id="5" name="ZoneTexte 4">
            <a:extLst>
              <a:ext uri="{FF2B5EF4-FFF2-40B4-BE49-F238E27FC236}">
                <a16:creationId xmlns:a16="http://schemas.microsoft.com/office/drawing/2014/main" id="{CD9E4AD4-AA5C-B377-5854-21A417B3A392}"/>
              </a:ext>
            </a:extLst>
          </p:cNvPr>
          <p:cNvSpPr txBox="1"/>
          <p:nvPr/>
        </p:nvSpPr>
        <p:spPr>
          <a:xfrm>
            <a:off x="10057359" y="5619571"/>
            <a:ext cx="7691164" cy="1200329"/>
          </a:xfrm>
          <a:prstGeom prst="rect">
            <a:avLst/>
          </a:prstGeom>
          <a:noFill/>
        </p:spPr>
        <p:txBody>
          <a:bodyPr wrap="square" rtlCol="0">
            <a:spAutoFit/>
          </a:bodyPr>
          <a:lstStyle/>
          <a:p>
            <a:r>
              <a:rPr lang="fr-FR" b="1" dirty="0">
                <a:effectLst/>
                <a:latin typeface="Arial" panose="020B0604020202020204" pitchFamily="34" charset="0"/>
                <a:cs typeface="Arial" panose="020B0604020202020204" pitchFamily="34" charset="0"/>
              </a:rPr>
              <a:t>L'</a:t>
            </a:r>
            <a:r>
              <a:rPr lang="fr-FR" b="1" dirty="0" err="1">
                <a:effectLst/>
                <a:latin typeface="Arial" panose="020B0604020202020204" pitchFamily="34" charset="0"/>
                <a:cs typeface="Arial" panose="020B0604020202020204" pitchFamily="34" charset="0"/>
              </a:rPr>
              <a:t>equalization</a:t>
            </a:r>
            <a:r>
              <a:rPr lang="fr-FR" b="1" dirty="0">
                <a:effectLst/>
                <a:latin typeface="Arial" panose="020B0604020202020204" pitchFamily="34" charset="0"/>
                <a:cs typeface="Arial" panose="020B0604020202020204" pitchFamily="34" charset="0"/>
              </a:rPr>
              <a:t> </a:t>
            </a:r>
            <a:r>
              <a:rPr lang="fr-FR" b="0" dirty="0">
                <a:effectLst/>
                <a:latin typeface="Arial" panose="020B0604020202020204" pitchFamily="34" charset="0"/>
                <a:cs typeface="Arial" panose="020B0604020202020204" pitchFamily="34" charset="0"/>
              </a:rPr>
              <a:t>dans le prétraitement d'images consiste à redistribuer les niveaux de gris pour uniformiser l'histogramme et améliorer le contraste de l'image.</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dirty="0">
              <a:ln>
                <a:noFill/>
              </a:ln>
              <a:solidFill>
                <a:prstClr val="black"/>
              </a:solidFill>
              <a:effectLst/>
              <a:uLnTx/>
              <a:uFillTx/>
              <a:latin typeface="Calibri"/>
              <a:ea typeface="+mn-ea"/>
              <a:cs typeface="+mn-cs"/>
            </a:endParaRPr>
          </a:p>
        </p:txBody>
      </p:sp>
      <p:sp>
        <p:nvSpPr>
          <p:cNvPr id="10" name="Freeform 5">
            <a:extLst>
              <a:ext uri="{FF2B5EF4-FFF2-40B4-BE49-F238E27FC236}">
                <a16:creationId xmlns:a16="http://schemas.microsoft.com/office/drawing/2014/main" id="{EA885B68-2479-7049-A18E-CC4407932D65}"/>
              </a:ext>
            </a:extLst>
          </p:cNvPr>
          <p:cNvSpPr/>
          <p:nvPr/>
        </p:nvSpPr>
        <p:spPr>
          <a:xfrm rot="-2019623">
            <a:off x="9440680" y="5770011"/>
            <a:ext cx="507251" cy="357969"/>
          </a:xfrm>
          <a:custGeom>
            <a:avLst/>
            <a:gdLst/>
            <a:ahLst/>
            <a:cxnLst/>
            <a:rect l="l" t="t" r="r" b="b"/>
            <a:pathLst>
              <a:path w="4784491" h="3672097">
                <a:moveTo>
                  <a:pt x="0" y="0"/>
                </a:moveTo>
                <a:lnTo>
                  <a:pt x="4784491" y="0"/>
                </a:lnTo>
                <a:lnTo>
                  <a:pt x="4784491" y="3672097"/>
                </a:lnTo>
                <a:lnTo>
                  <a:pt x="0" y="3672097"/>
                </a:lnTo>
                <a:lnTo>
                  <a:pt x="0" y="0"/>
                </a:lnTo>
                <a:close/>
              </a:path>
            </a:pathLst>
          </a:custGeom>
          <a:blipFill>
            <a:blip r:embed="rId2">
              <a:alphaModFix amt="26000"/>
              <a:extLst>
                <a:ext uri="{96DAC541-7B7A-43D3-8B79-37D633B846F1}">
                  <asvg:svgBlip xmlns:asvg="http://schemas.microsoft.com/office/drawing/2016/SVG/main" r:embed="rId3"/>
                </a:ext>
              </a:extLst>
            </a:blip>
            <a:stretch>
              <a:fillRect/>
            </a:stretch>
          </a:blipFill>
        </p:spPr>
      </p:sp>
      <p:pic>
        <p:nvPicPr>
          <p:cNvPr id="2" name="Image 1">
            <a:extLst>
              <a:ext uri="{FF2B5EF4-FFF2-40B4-BE49-F238E27FC236}">
                <a16:creationId xmlns:a16="http://schemas.microsoft.com/office/drawing/2014/main" id="{8CF43247-6B1B-7AA4-F009-95E67B91D43D}"/>
              </a:ext>
            </a:extLst>
          </p:cNvPr>
          <p:cNvPicPr>
            <a:picLocks noChangeAspect="1"/>
          </p:cNvPicPr>
          <p:nvPr/>
        </p:nvPicPr>
        <p:blipFill>
          <a:blip r:embed="rId4"/>
          <a:stretch>
            <a:fillRect/>
          </a:stretch>
        </p:blipFill>
        <p:spPr>
          <a:xfrm>
            <a:off x="968188" y="6819900"/>
            <a:ext cx="7315199" cy="2408902"/>
          </a:xfrm>
          <a:prstGeom prst="rect">
            <a:avLst/>
          </a:prstGeom>
        </p:spPr>
      </p:pic>
      <p:pic>
        <p:nvPicPr>
          <p:cNvPr id="11" name="Image 10">
            <a:extLst>
              <a:ext uri="{FF2B5EF4-FFF2-40B4-BE49-F238E27FC236}">
                <a16:creationId xmlns:a16="http://schemas.microsoft.com/office/drawing/2014/main" id="{4B98BF51-3103-0460-4A97-48A715AC5C8E}"/>
              </a:ext>
            </a:extLst>
          </p:cNvPr>
          <p:cNvPicPr>
            <a:picLocks noChangeAspect="1"/>
          </p:cNvPicPr>
          <p:nvPr/>
        </p:nvPicPr>
        <p:blipFill>
          <a:blip r:embed="rId5"/>
          <a:stretch>
            <a:fillRect/>
          </a:stretch>
        </p:blipFill>
        <p:spPr>
          <a:xfrm>
            <a:off x="10004614" y="6769714"/>
            <a:ext cx="7467600" cy="2459088"/>
          </a:xfrm>
          <a:prstGeom prst="rect">
            <a:avLst/>
          </a:prstGeom>
        </p:spPr>
      </p:pic>
      <p:sp>
        <p:nvSpPr>
          <p:cNvPr id="4" name="ZoneTexte 3">
            <a:extLst>
              <a:ext uri="{FF2B5EF4-FFF2-40B4-BE49-F238E27FC236}">
                <a16:creationId xmlns:a16="http://schemas.microsoft.com/office/drawing/2014/main" id="{AC2FFCAD-7D73-8EA7-85F0-44449E2EE6AB}"/>
              </a:ext>
            </a:extLst>
          </p:cNvPr>
          <p:cNvSpPr txBox="1"/>
          <p:nvPr/>
        </p:nvSpPr>
        <p:spPr>
          <a:xfrm>
            <a:off x="1752600" y="1350032"/>
            <a:ext cx="13868400" cy="3170099"/>
          </a:xfrm>
          <a:prstGeom prst="rect">
            <a:avLst/>
          </a:prstGeom>
          <a:noFill/>
        </p:spPr>
        <p:txBody>
          <a:bodyPr wrap="square" rtlCol="0">
            <a:spAutoFit/>
          </a:bodyPr>
          <a:lstStyle/>
          <a:p>
            <a:r>
              <a:rPr lang="fr-FR" sz="2000" dirty="0">
                <a:latin typeface="Arial" panose="020B0604020202020204" pitchFamily="34" charset="0"/>
                <a:cs typeface="Arial" panose="020B0604020202020204" pitchFamily="34" charset="0"/>
              </a:rPr>
              <a:t>Cette étape consiste à appliquer diverses techniques pour améliorer la qualité des données d'entraînement et ainsi optimiser les performances du modèle. Parmi ces techniques, nous utiliserons :</a:t>
            </a:r>
          </a:p>
          <a:p>
            <a:r>
              <a:rPr lang="fr-FR" sz="2000" dirty="0">
                <a:latin typeface="Arial" panose="020B0604020202020204" pitchFamily="34" charset="0"/>
                <a:cs typeface="Arial" panose="020B0604020202020204" pitchFamily="34" charset="0"/>
              </a:rPr>
              <a:t>Ces techniques sont essentielles pour plusieurs raisons :</a:t>
            </a:r>
          </a:p>
          <a:p>
            <a:endParaRPr lang="fr-FR" sz="2000" dirty="0">
              <a:latin typeface="Arial" panose="020B0604020202020204" pitchFamily="34" charset="0"/>
              <a:cs typeface="Arial" panose="020B0604020202020204" pitchFamily="34" charset="0"/>
            </a:endParaRPr>
          </a:p>
          <a:p>
            <a:r>
              <a:rPr lang="fr-FR" sz="2000" b="1" dirty="0">
                <a:latin typeface="Arial" panose="020B0604020202020204" pitchFamily="34" charset="0"/>
                <a:cs typeface="Arial" panose="020B0604020202020204" pitchFamily="34" charset="0"/>
              </a:rPr>
              <a:t>Amélioration de la Robustesse</a:t>
            </a:r>
            <a:r>
              <a:rPr lang="fr-FR" sz="2000" dirty="0">
                <a:latin typeface="Arial" panose="020B0604020202020204" pitchFamily="34" charset="0"/>
                <a:cs typeface="Arial" panose="020B0604020202020204" pitchFamily="34" charset="0"/>
              </a:rPr>
              <a:t> : Elles permettent au modèle de généraliser mieux en lui fournissant des variations d'images qu'il pourrait rencontrer en pratique.</a:t>
            </a:r>
          </a:p>
          <a:p>
            <a:r>
              <a:rPr lang="fr-FR" sz="2000" b="1" dirty="0">
                <a:latin typeface="Arial" panose="020B0604020202020204" pitchFamily="34" charset="0"/>
                <a:cs typeface="Arial" panose="020B0604020202020204" pitchFamily="34" charset="0"/>
              </a:rPr>
              <a:t>Réduction du Surapprentissage</a:t>
            </a:r>
            <a:r>
              <a:rPr lang="fr-FR" sz="2000" dirty="0">
                <a:latin typeface="Arial" panose="020B0604020202020204" pitchFamily="34" charset="0"/>
                <a:cs typeface="Arial" panose="020B0604020202020204" pitchFamily="34" charset="0"/>
              </a:rPr>
              <a:t> : En augmentant le nombre de données d'entraînement, on réduit le risque que le modèle surapprenne des détails spécifiques aux images d'entraînement.</a:t>
            </a:r>
          </a:p>
          <a:p>
            <a:r>
              <a:rPr lang="fr-FR" sz="2000" b="1" dirty="0">
                <a:latin typeface="Arial" panose="020B0604020202020204" pitchFamily="34" charset="0"/>
                <a:cs typeface="Arial" panose="020B0604020202020204" pitchFamily="34" charset="0"/>
              </a:rPr>
              <a:t>Optimisation des Performances</a:t>
            </a:r>
            <a:r>
              <a:rPr lang="fr-FR" sz="2000" dirty="0">
                <a:latin typeface="Arial" panose="020B0604020202020204" pitchFamily="34" charset="0"/>
                <a:cs typeface="Arial" panose="020B0604020202020204" pitchFamily="34" charset="0"/>
              </a:rPr>
              <a:t> : Un bon prétraitement accélère la convergence de l'algorithme et améliore la précision des prédictions.</a:t>
            </a:r>
          </a:p>
        </p:txBody>
      </p:sp>
      <p:sp>
        <p:nvSpPr>
          <p:cNvPr id="6" name="Freeform 5">
            <a:extLst>
              <a:ext uri="{FF2B5EF4-FFF2-40B4-BE49-F238E27FC236}">
                <a16:creationId xmlns:a16="http://schemas.microsoft.com/office/drawing/2014/main" id="{FCC51125-55D5-6DD2-8BF2-ED6FEC4F8B27}"/>
              </a:ext>
            </a:extLst>
          </p:cNvPr>
          <p:cNvSpPr/>
          <p:nvPr/>
        </p:nvSpPr>
        <p:spPr>
          <a:xfrm rot="-2019623">
            <a:off x="351509" y="5770011"/>
            <a:ext cx="507251" cy="357969"/>
          </a:xfrm>
          <a:custGeom>
            <a:avLst/>
            <a:gdLst/>
            <a:ahLst/>
            <a:cxnLst/>
            <a:rect l="l" t="t" r="r" b="b"/>
            <a:pathLst>
              <a:path w="4784491" h="3672097">
                <a:moveTo>
                  <a:pt x="0" y="0"/>
                </a:moveTo>
                <a:lnTo>
                  <a:pt x="4784491" y="0"/>
                </a:lnTo>
                <a:lnTo>
                  <a:pt x="4784491" y="3672097"/>
                </a:lnTo>
                <a:lnTo>
                  <a:pt x="0" y="3672097"/>
                </a:lnTo>
                <a:lnTo>
                  <a:pt x="0" y="0"/>
                </a:lnTo>
                <a:close/>
              </a:path>
            </a:pathLst>
          </a:custGeom>
          <a:blipFill>
            <a:blip r:embed="rId2">
              <a:alphaModFix amt="26000"/>
              <a:extLst>
                <a:ext uri="{96DAC541-7B7A-43D3-8B79-37D633B846F1}">
                  <asvg:svgBlip xmlns:asvg="http://schemas.microsoft.com/office/drawing/2016/SVG/main" r:embed="rId3"/>
                </a:ext>
              </a:extLst>
            </a:blip>
            <a:stretch>
              <a:fillRect/>
            </a:stretch>
          </a:blipFill>
        </p:spPr>
      </p:sp>
    </p:spTree>
    <p:extLst>
      <p:ext uri="{BB962C8B-B14F-4D97-AF65-F5344CB8AC3E}">
        <p14:creationId xmlns:p14="http://schemas.microsoft.com/office/powerpoint/2010/main" val="33054275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2EBDD"/>
        </a:solidFill>
        <a:effectLst/>
      </p:bgPr>
    </p:bg>
    <p:spTree>
      <p:nvGrpSpPr>
        <p:cNvPr id="1" name=""/>
        <p:cNvGrpSpPr/>
        <p:nvPr/>
      </p:nvGrpSpPr>
      <p:grpSpPr>
        <a:xfrm>
          <a:off x="0" y="0"/>
          <a:ext cx="0" cy="0"/>
          <a:chOff x="0" y="0"/>
          <a:chExt cx="0" cy="0"/>
        </a:xfrm>
      </p:grpSpPr>
      <p:sp>
        <p:nvSpPr>
          <p:cNvPr id="15" name="Freeform 5">
            <a:extLst>
              <a:ext uri="{FF2B5EF4-FFF2-40B4-BE49-F238E27FC236}">
                <a16:creationId xmlns:a16="http://schemas.microsoft.com/office/drawing/2014/main" id="{5BD9B0F6-08A1-7EF7-AD52-A0B59E353CA0}"/>
              </a:ext>
            </a:extLst>
          </p:cNvPr>
          <p:cNvSpPr/>
          <p:nvPr/>
        </p:nvSpPr>
        <p:spPr>
          <a:xfrm rot="-2019623">
            <a:off x="122574" y="1775866"/>
            <a:ext cx="871037" cy="622649"/>
          </a:xfrm>
          <a:custGeom>
            <a:avLst/>
            <a:gdLst/>
            <a:ahLst/>
            <a:cxnLst/>
            <a:rect l="l" t="t" r="r" b="b"/>
            <a:pathLst>
              <a:path w="4784491" h="3672097">
                <a:moveTo>
                  <a:pt x="0" y="0"/>
                </a:moveTo>
                <a:lnTo>
                  <a:pt x="4784491" y="0"/>
                </a:lnTo>
                <a:lnTo>
                  <a:pt x="4784491" y="3672097"/>
                </a:lnTo>
                <a:lnTo>
                  <a:pt x="0" y="3672097"/>
                </a:lnTo>
                <a:lnTo>
                  <a:pt x="0" y="0"/>
                </a:lnTo>
                <a:close/>
              </a:path>
            </a:pathLst>
          </a:custGeom>
          <a:blipFill>
            <a:blip r:embed="rId2">
              <a:alphaModFix amt="26000"/>
              <a:extLst>
                <a:ext uri="{96DAC541-7B7A-43D3-8B79-37D633B846F1}">
                  <asvg:svgBlip xmlns:asvg="http://schemas.microsoft.com/office/drawing/2016/SVG/main" r:embed="rId3"/>
                </a:ext>
              </a:extLst>
            </a:blip>
            <a:stretch>
              <a:fillRect/>
            </a:stretch>
          </a:blipFill>
        </p:spPr>
      </p:sp>
      <p:sp>
        <p:nvSpPr>
          <p:cNvPr id="16" name="TextBox 2">
            <a:extLst>
              <a:ext uri="{FF2B5EF4-FFF2-40B4-BE49-F238E27FC236}">
                <a16:creationId xmlns:a16="http://schemas.microsoft.com/office/drawing/2014/main" id="{CAE452D6-8CFB-F6E0-530D-D8A84A59583B}"/>
              </a:ext>
            </a:extLst>
          </p:cNvPr>
          <p:cNvSpPr txBox="1"/>
          <p:nvPr/>
        </p:nvSpPr>
        <p:spPr>
          <a:xfrm>
            <a:off x="3886200" y="160372"/>
            <a:ext cx="10016741" cy="1001043"/>
          </a:xfrm>
          <a:prstGeom prst="rect">
            <a:avLst/>
          </a:prstGeom>
        </p:spPr>
        <p:txBody>
          <a:bodyPr lIns="0" tIns="0" rIns="0" bIns="0" rtlCol="0" anchor="t">
            <a:spAutoFit/>
          </a:bodyPr>
          <a:lstStyle/>
          <a:p>
            <a:pPr marL="0" marR="0" lvl="0" indent="0" algn="ctr" defTabSz="914400" rtl="0" eaLnBrk="1" fontAlgn="auto" latinLnBrk="0" hangingPunct="1">
              <a:lnSpc>
                <a:spcPts val="897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8E2020"/>
                </a:solidFill>
                <a:effectLst/>
                <a:uLnTx/>
                <a:uFillTx/>
                <a:latin typeface="Hagrid Text Heavy"/>
                <a:ea typeface="Hagrid Text Heavy"/>
                <a:cs typeface="Hagrid Text Heavy"/>
                <a:sym typeface="Hagrid Text Heavy"/>
              </a:rPr>
              <a:t>Preparation des images</a:t>
            </a:r>
          </a:p>
        </p:txBody>
      </p:sp>
      <p:sp>
        <p:nvSpPr>
          <p:cNvPr id="3" name="ZoneTexte 2">
            <a:extLst>
              <a:ext uri="{FF2B5EF4-FFF2-40B4-BE49-F238E27FC236}">
                <a16:creationId xmlns:a16="http://schemas.microsoft.com/office/drawing/2014/main" id="{6AE5F8D8-4832-D087-0CE0-A59CB890EB7D}"/>
              </a:ext>
            </a:extLst>
          </p:cNvPr>
          <p:cNvSpPr txBox="1"/>
          <p:nvPr/>
        </p:nvSpPr>
        <p:spPr>
          <a:xfrm>
            <a:off x="990600" y="1788974"/>
            <a:ext cx="7315200" cy="1200329"/>
          </a:xfrm>
          <a:prstGeom prst="rect">
            <a:avLst/>
          </a:prstGeom>
          <a:noFill/>
        </p:spPr>
        <p:txBody>
          <a:bodyPr wrap="square" rtlCol="0">
            <a:spAutoFit/>
          </a:bodyPr>
          <a:lstStyle/>
          <a:p>
            <a:r>
              <a:rPr lang="fr-FR" b="1" dirty="0">
                <a:effectLst/>
                <a:latin typeface="Arial" panose="020B0604020202020204" pitchFamily="34" charset="0"/>
                <a:ea typeface="Bodoni Ornaments" pitchFamily="2" charset="0"/>
                <a:cs typeface="Arial" panose="020B0604020202020204" pitchFamily="34" charset="0"/>
              </a:rPr>
              <a:t>Le </a:t>
            </a:r>
            <a:r>
              <a:rPr lang="fr-FR" b="1" dirty="0" err="1">
                <a:effectLst/>
                <a:latin typeface="Arial" panose="020B0604020202020204" pitchFamily="34" charset="0"/>
                <a:ea typeface="Bodoni Ornaments" pitchFamily="2" charset="0"/>
                <a:cs typeface="Arial" panose="020B0604020202020204" pitchFamily="34" charset="0"/>
              </a:rPr>
              <a:t>Cropping</a:t>
            </a:r>
            <a:r>
              <a:rPr lang="fr-FR" dirty="0">
                <a:effectLst/>
                <a:latin typeface="Arial" panose="020B0604020202020204" pitchFamily="34" charset="0"/>
                <a:ea typeface="Bodoni Ornaments" pitchFamily="2" charset="0"/>
                <a:cs typeface="Arial" panose="020B0604020202020204" pitchFamily="34" charset="0"/>
              </a:rPr>
              <a:t> consiste à découper une partie spécifique d'une image pour se concentrer sur une région d'intérêt ou supprimer des éléments indésirables.</a:t>
            </a:r>
          </a:p>
          <a:p>
            <a:endParaRPr lang="fr-FR" dirty="0"/>
          </a:p>
        </p:txBody>
      </p:sp>
      <p:pic>
        <p:nvPicPr>
          <p:cNvPr id="4" name="Image 3">
            <a:extLst>
              <a:ext uri="{FF2B5EF4-FFF2-40B4-BE49-F238E27FC236}">
                <a16:creationId xmlns:a16="http://schemas.microsoft.com/office/drawing/2014/main" id="{9D8BEA03-F1FE-8560-0CF6-A873F1B2A984}"/>
              </a:ext>
            </a:extLst>
          </p:cNvPr>
          <p:cNvPicPr>
            <a:picLocks noChangeAspect="1"/>
          </p:cNvPicPr>
          <p:nvPr/>
        </p:nvPicPr>
        <p:blipFill>
          <a:blip r:embed="rId4"/>
          <a:stretch>
            <a:fillRect/>
          </a:stretch>
        </p:blipFill>
        <p:spPr>
          <a:xfrm>
            <a:off x="1006549" y="2989303"/>
            <a:ext cx="6356219" cy="2482954"/>
          </a:xfrm>
          <a:prstGeom prst="rect">
            <a:avLst/>
          </a:prstGeom>
        </p:spPr>
      </p:pic>
      <p:sp>
        <p:nvSpPr>
          <p:cNvPr id="5" name="ZoneTexte 4">
            <a:extLst>
              <a:ext uri="{FF2B5EF4-FFF2-40B4-BE49-F238E27FC236}">
                <a16:creationId xmlns:a16="http://schemas.microsoft.com/office/drawing/2014/main" id="{CD9E4AD4-AA5C-B377-5854-21A417B3A392}"/>
              </a:ext>
            </a:extLst>
          </p:cNvPr>
          <p:cNvSpPr txBox="1"/>
          <p:nvPr/>
        </p:nvSpPr>
        <p:spPr>
          <a:xfrm>
            <a:off x="9982203" y="1788974"/>
            <a:ext cx="7691164" cy="1200329"/>
          </a:xfrm>
          <a:prstGeom prst="rect">
            <a:avLst/>
          </a:prstGeom>
          <a:noFill/>
        </p:spPr>
        <p:txBody>
          <a:bodyPr wrap="square" rtlCol="0">
            <a:spAutoFit/>
          </a:bodyPr>
          <a:lstStyle/>
          <a:p>
            <a:r>
              <a:rPr lang="fr-FR" b="1" dirty="0">
                <a:effectLst/>
                <a:latin typeface="Arial" panose="020B0604020202020204" pitchFamily="34" charset="0"/>
                <a:cs typeface="Arial" panose="020B0604020202020204" pitchFamily="34" charset="0"/>
              </a:rPr>
              <a:t>Le Mirroring </a:t>
            </a:r>
            <a:r>
              <a:rPr lang="fr-FR" dirty="0">
                <a:latin typeface="Arial" panose="020B0604020202020204" pitchFamily="34" charset="0"/>
                <a:cs typeface="Arial" panose="020B0604020202020204" pitchFamily="34" charset="0"/>
              </a:rPr>
              <a:t>p</a:t>
            </a:r>
            <a:r>
              <a:rPr lang="fr-FR" dirty="0">
                <a:effectLst/>
                <a:latin typeface="Arial" panose="020B0604020202020204" pitchFamily="34" charset="0"/>
                <a:cs typeface="Arial" panose="020B0604020202020204" pitchFamily="34" charset="0"/>
              </a:rPr>
              <a:t>ermet de créer une image miroir en inversant l'image original horizontalement ou verticalement pour augmenter les données et améliorer la robustesse des modèles.</a:t>
            </a:r>
          </a:p>
          <a:p>
            <a:endParaRPr lang="fr-FR" dirty="0"/>
          </a:p>
        </p:txBody>
      </p:sp>
      <p:pic>
        <p:nvPicPr>
          <p:cNvPr id="6" name="Image 5">
            <a:extLst>
              <a:ext uri="{FF2B5EF4-FFF2-40B4-BE49-F238E27FC236}">
                <a16:creationId xmlns:a16="http://schemas.microsoft.com/office/drawing/2014/main" id="{72611A77-F77A-74F5-81D7-F95D960934AB}"/>
              </a:ext>
            </a:extLst>
          </p:cNvPr>
          <p:cNvPicPr>
            <a:picLocks noChangeAspect="1"/>
          </p:cNvPicPr>
          <p:nvPr/>
        </p:nvPicPr>
        <p:blipFill>
          <a:blip r:embed="rId5"/>
          <a:stretch>
            <a:fillRect/>
          </a:stretch>
        </p:blipFill>
        <p:spPr>
          <a:xfrm>
            <a:off x="9982202" y="2989303"/>
            <a:ext cx="6839852" cy="2252370"/>
          </a:xfrm>
          <a:prstGeom prst="rect">
            <a:avLst/>
          </a:prstGeom>
        </p:spPr>
      </p:pic>
      <p:sp>
        <p:nvSpPr>
          <p:cNvPr id="7" name="ZoneTexte 6">
            <a:extLst>
              <a:ext uri="{FF2B5EF4-FFF2-40B4-BE49-F238E27FC236}">
                <a16:creationId xmlns:a16="http://schemas.microsoft.com/office/drawing/2014/main" id="{73A8F64F-EE64-DE6E-866C-6DB874163D2F}"/>
              </a:ext>
            </a:extLst>
          </p:cNvPr>
          <p:cNvSpPr txBox="1"/>
          <p:nvPr/>
        </p:nvSpPr>
        <p:spPr>
          <a:xfrm>
            <a:off x="2824265" y="6374368"/>
            <a:ext cx="12140609" cy="923330"/>
          </a:xfrm>
          <a:prstGeom prst="rect">
            <a:avLst/>
          </a:prstGeom>
          <a:noFill/>
        </p:spPr>
        <p:txBody>
          <a:bodyPr wrap="square" rtlCol="0">
            <a:spAutoFit/>
          </a:bodyPr>
          <a:lstStyle/>
          <a:p>
            <a:r>
              <a:rPr lang="fr-FR" b="1" dirty="0">
                <a:effectLst/>
                <a:latin typeface="Arial" panose="020B0604020202020204" pitchFamily="34" charset="0"/>
                <a:cs typeface="Arial" panose="020B0604020202020204" pitchFamily="34" charset="0"/>
              </a:rPr>
              <a:t>Le </a:t>
            </a:r>
            <a:r>
              <a:rPr lang="fr-FR" b="1" dirty="0" err="1">
                <a:effectLst/>
                <a:latin typeface="Arial" panose="020B0604020202020204" pitchFamily="34" charset="0"/>
                <a:cs typeface="Arial" panose="020B0604020202020204" pitchFamily="34" charset="0"/>
              </a:rPr>
              <a:t>whitening</a:t>
            </a:r>
            <a:r>
              <a:rPr lang="fr-FR" b="1" dirty="0">
                <a:effectLst/>
                <a:latin typeface="Arial" panose="020B0604020202020204" pitchFamily="34" charset="0"/>
                <a:cs typeface="Arial" panose="020B0604020202020204" pitchFamily="34" charset="0"/>
              </a:rPr>
              <a:t> </a:t>
            </a:r>
            <a:r>
              <a:rPr lang="fr-FR" b="0" dirty="0">
                <a:effectLst/>
                <a:latin typeface="Arial" panose="020B0604020202020204" pitchFamily="34" charset="0"/>
                <a:cs typeface="Arial" panose="020B0604020202020204" pitchFamily="34" charset="0"/>
              </a:rPr>
              <a:t>consiste à normaliser les valeurs des pixels pour avoir une moyenne de zéro et une variance unitaire, réduisant ainsi les redondances et améliorant les performances des algorithmes d'apprentissage.</a:t>
            </a:r>
          </a:p>
          <a:p>
            <a:endParaRPr lang="fr-FR" dirty="0"/>
          </a:p>
        </p:txBody>
      </p:sp>
      <p:pic>
        <p:nvPicPr>
          <p:cNvPr id="8" name="Image 7">
            <a:extLst>
              <a:ext uri="{FF2B5EF4-FFF2-40B4-BE49-F238E27FC236}">
                <a16:creationId xmlns:a16="http://schemas.microsoft.com/office/drawing/2014/main" id="{3F1B40D8-EA84-7741-1791-39564835D299}"/>
              </a:ext>
            </a:extLst>
          </p:cNvPr>
          <p:cNvPicPr>
            <a:picLocks noChangeAspect="1"/>
          </p:cNvPicPr>
          <p:nvPr/>
        </p:nvPicPr>
        <p:blipFill>
          <a:blip r:embed="rId6"/>
          <a:stretch>
            <a:fillRect/>
          </a:stretch>
        </p:blipFill>
        <p:spPr>
          <a:xfrm>
            <a:off x="5008369" y="7347008"/>
            <a:ext cx="7772400" cy="2559459"/>
          </a:xfrm>
          <a:prstGeom prst="rect">
            <a:avLst/>
          </a:prstGeom>
        </p:spPr>
      </p:pic>
      <p:sp>
        <p:nvSpPr>
          <p:cNvPr id="9" name="Freeform 5">
            <a:extLst>
              <a:ext uri="{FF2B5EF4-FFF2-40B4-BE49-F238E27FC236}">
                <a16:creationId xmlns:a16="http://schemas.microsoft.com/office/drawing/2014/main" id="{A4E4E95D-DBB7-B2D2-2671-DD7F9862A12E}"/>
              </a:ext>
            </a:extLst>
          </p:cNvPr>
          <p:cNvSpPr/>
          <p:nvPr/>
        </p:nvSpPr>
        <p:spPr>
          <a:xfrm rot="-2019623">
            <a:off x="1853690" y="6361261"/>
            <a:ext cx="871037" cy="622649"/>
          </a:xfrm>
          <a:custGeom>
            <a:avLst/>
            <a:gdLst/>
            <a:ahLst/>
            <a:cxnLst/>
            <a:rect l="l" t="t" r="r" b="b"/>
            <a:pathLst>
              <a:path w="4784491" h="3672097">
                <a:moveTo>
                  <a:pt x="0" y="0"/>
                </a:moveTo>
                <a:lnTo>
                  <a:pt x="4784491" y="0"/>
                </a:lnTo>
                <a:lnTo>
                  <a:pt x="4784491" y="3672097"/>
                </a:lnTo>
                <a:lnTo>
                  <a:pt x="0" y="3672097"/>
                </a:lnTo>
                <a:lnTo>
                  <a:pt x="0" y="0"/>
                </a:lnTo>
                <a:close/>
              </a:path>
            </a:pathLst>
          </a:custGeom>
          <a:blipFill>
            <a:blip r:embed="rId2">
              <a:alphaModFix amt="26000"/>
              <a:extLst>
                <a:ext uri="{96DAC541-7B7A-43D3-8B79-37D633B846F1}">
                  <asvg:svgBlip xmlns:asvg="http://schemas.microsoft.com/office/drawing/2016/SVG/main" r:embed="rId3"/>
                </a:ext>
              </a:extLst>
            </a:blip>
            <a:stretch>
              <a:fillRect/>
            </a:stretch>
          </a:blipFill>
        </p:spPr>
      </p:sp>
      <p:sp>
        <p:nvSpPr>
          <p:cNvPr id="10" name="Freeform 5">
            <a:extLst>
              <a:ext uri="{FF2B5EF4-FFF2-40B4-BE49-F238E27FC236}">
                <a16:creationId xmlns:a16="http://schemas.microsoft.com/office/drawing/2014/main" id="{EA885B68-2479-7049-A18E-CC4407932D65}"/>
              </a:ext>
            </a:extLst>
          </p:cNvPr>
          <p:cNvSpPr/>
          <p:nvPr/>
        </p:nvSpPr>
        <p:spPr>
          <a:xfrm rot="-2019623">
            <a:off x="9024033" y="1775867"/>
            <a:ext cx="871037" cy="622649"/>
          </a:xfrm>
          <a:custGeom>
            <a:avLst/>
            <a:gdLst/>
            <a:ahLst/>
            <a:cxnLst/>
            <a:rect l="l" t="t" r="r" b="b"/>
            <a:pathLst>
              <a:path w="4784491" h="3672097">
                <a:moveTo>
                  <a:pt x="0" y="0"/>
                </a:moveTo>
                <a:lnTo>
                  <a:pt x="4784491" y="0"/>
                </a:lnTo>
                <a:lnTo>
                  <a:pt x="4784491" y="3672097"/>
                </a:lnTo>
                <a:lnTo>
                  <a:pt x="0" y="3672097"/>
                </a:lnTo>
                <a:lnTo>
                  <a:pt x="0" y="0"/>
                </a:lnTo>
                <a:close/>
              </a:path>
            </a:pathLst>
          </a:custGeom>
          <a:blipFill>
            <a:blip r:embed="rId2">
              <a:alphaModFix amt="26000"/>
              <a:extLst>
                <a:ext uri="{96DAC541-7B7A-43D3-8B79-37D633B846F1}">
                  <asvg:svgBlip xmlns:asvg="http://schemas.microsoft.com/office/drawing/2016/SVG/main" r:embed="rId3"/>
                </a:ext>
              </a:extLst>
            </a:blip>
            <a:stretch>
              <a:fillRect/>
            </a:stretch>
          </a:blipFill>
        </p:spPr>
      </p:sp>
    </p:spTree>
    <p:extLst>
      <p:ext uri="{BB962C8B-B14F-4D97-AF65-F5344CB8AC3E}">
        <p14:creationId xmlns:p14="http://schemas.microsoft.com/office/powerpoint/2010/main" val="27066651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2EBDD"/>
        </a:solidFill>
        <a:effectLst/>
      </p:bgPr>
    </p:bg>
    <p:spTree>
      <p:nvGrpSpPr>
        <p:cNvPr id="1" name=""/>
        <p:cNvGrpSpPr/>
        <p:nvPr/>
      </p:nvGrpSpPr>
      <p:grpSpPr>
        <a:xfrm>
          <a:off x="0" y="0"/>
          <a:ext cx="0" cy="0"/>
          <a:chOff x="0" y="0"/>
          <a:chExt cx="0" cy="0"/>
        </a:xfrm>
      </p:grpSpPr>
      <p:sp>
        <p:nvSpPr>
          <p:cNvPr id="15" name="Freeform 5">
            <a:extLst>
              <a:ext uri="{FF2B5EF4-FFF2-40B4-BE49-F238E27FC236}">
                <a16:creationId xmlns:a16="http://schemas.microsoft.com/office/drawing/2014/main" id="{5BD9B0F6-08A1-7EF7-AD52-A0B59E353CA0}"/>
              </a:ext>
            </a:extLst>
          </p:cNvPr>
          <p:cNvSpPr/>
          <p:nvPr/>
        </p:nvSpPr>
        <p:spPr>
          <a:xfrm rot="-2019623">
            <a:off x="760066" y="683773"/>
            <a:ext cx="1423219" cy="955284"/>
          </a:xfrm>
          <a:custGeom>
            <a:avLst/>
            <a:gdLst/>
            <a:ahLst/>
            <a:cxnLst/>
            <a:rect l="l" t="t" r="r" b="b"/>
            <a:pathLst>
              <a:path w="4784491" h="3672097">
                <a:moveTo>
                  <a:pt x="0" y="0"/>
                </a:moveTo>
                <a:lnTo>
                  <a:pt x="4784491" y="0"/>
                </a:lnTo>
                <a:lnTo>
                  <a:pt x="4784491" y="3672097"/>
                </a:lnTo>
                <a:lnTo>
                  <a:pt x="0" y="3672097"/>
                </a:lnTo>
                <a:lnTo>
                  <a:pt x="0" y="0"/>
                </a:lnTo>
                <a:close/>
              </a:path>
            </a:pathLst>
          </a:custGeom>
          <a:blipFill>
            <a:blip r:embed="rId2">
              <a:alphaModFix amt="26000"/>
              <a:extLst>
                <a:ext uri="{96DAC541-7B7A-43D3-8B79-37D633B846F1}">
                  <asvg:svgBlip xmlns:asvg="http://schemas.microsoft.com/office/drawing/2016/SVG/main" r:embed="rId3"/>
                </a:ext>
              </a:extLst>
            </a:blip>
            <a:stretch>
              <a:fillRect/>
            </a:stretch>
          </a:blipFill>
        </p:spPr>
      </p:sp>
      <p:sp>
        <p:nvSpPr>
          <p:cNvPr id="16" name="TextBox 2">
            <a:extLst>
              <a:ext uri="{FF2B5EF4-FFF2-40B4-BE49-F238E27FC236}">
                <a16:creationId xmlns:a16="http://schemas.microsoft.com/office/drawing/2014/main" id="{CAE452D6-8CFB-F6E0-530D-D8A84A59583B}"/>
              </a:ext>
            </a:extLst>
          </p:cNvPr>
          <p:cNvSpPr txBox="1"/>
          <p:nvPr/>
        </p:nvSpPr>
        <p:spPr>
          <a:xfrm>
            <a:off x="3886200" y="160372"/>
            <a:ext cx="10016741" cy="1001043"/>
          </a:xfrm>
          <a:prstGeom prst="rect">
            <a:avLst/>
          </a:prstGeom>
        </p:spPr>
        <p:txBody>
          <a:bodyPr lIns="0" tIns="0" rIns="0" bIns="0" rtlCol="0" anchor="t">
            <a:spAutoFit/>
          </a:bodyPr>
          <a:lstStyle/>
          <a:p>
            <a:pPr marL="0" marR="0" lvl="0" indent="0" algn="ctr" defTabSz="914400" rtl="0" eaLnBrk="1" fontAlgn="auto" latinLnBrk="0" hangingPunct="1">
              <a:lnSpc>
                <a:spcPts val="8970"/>
              </a:lnSpc>
              <a:spcBef>
                <a:spcPts val="0"/>
              </a:spcBef>
              <a:spcAft>
                <a:spcPts val="0"/>
              </a:spcAft>
              <a:buClrTx/>
              <a:buSzTx/>
              <a:buFontTx/>
              <a:buNone/>
              <a:tabLst/>
              <a:defRPr/>
            </a:pPr>
            <a:r>
              <a:rPr kumimoji="0" lang="en-US" sz="4000" b="0" i="0" u="none" strike="noStrike" kern="1200" cap="none" spc="0" normalizeH="0" baseline="0" noProof="0" dirty="0">
                <a:ln>
                  <a:noFill/>
                </a:ln>
                <a:solidFill>
                  <a:schemeClr val="accent2">
                    <a:lumMod val="75000"/>
                  </a:schemeClr>
                </a:solidFill>
                <a:effectLst/>
                <a:uLnTx/>
                <a:uFillTx/>
                <a:latin typeface="Hagrid Text Heavy"/>
                <a:ea typeface="Hagrid Text Heavy"/>
                <a:cs typeface="Hagrid Text Heavy"/>
                <a:sym typeface="Hagrid Text Heavy"/>
              </a:rPr>
              <a:t>Etude de </a:t>
            </a:r>
            <a:r>
              <a:rPr kumimoji="0" lang="en-US" sz="4000" b="0" i="0" u="none" strike="noStrike" kern="1200" cap="none" spc="0" normalizeH="0" baseline="0" noProof="0" dirty="0" err="1">
                <a:ln>
                  <a:noFill/>
                </a:ln>
                <a:solidFill>
                  <a:schemeClr val="accent2">
                    <a:lumMod val="75000"/>
                  </a:schemeClr>
                </a:solidFill>
                <a:effectLst/>
                <a:uLnTx/>
                <a:uFillTx/>
                <a:latin typeface="Hagrid Text Heavy"/>
                <a:ea typeface="Hagrid Text Heavy"/>
                <a:cs typeface="Hagrid Text Heavy"/>
                <a:sym typeface="Hagrid Text Heavy"/>
              </a:rPr>
              <a:t>faisabilitée</a:t>
            </a:r>
            <a:endParaRPr kumimoji="0" lang="en-US" sz="4000" b="0" i="0" u="none" strike="noStrike" kern="1200" cap="none" spc="0" normalizeH="0" baseline="0" noProof="0" dirty="0">
              <a:ln>
                <a:noFill/>
              </a:ln>
              <a:solidFill>
                <a:schemeClr val="accent2">
                  <a:lumMod val="75000"/>
                </a:schemeClr>
              </a:solidFill>
              <a:effectLst/>
              <a:uLnTx/>
              <a:uFillTx/>
              <a:latin typeface="Hagrid Text Heavy"/>
              <a:ea typeface="Hagrid Text Heavy"/>
              <a:cs typeface="Hagrid Text Heavy"/>
              <a:sym typeface="Hagrid Text Heavy"/>
            </a:endParaRPr>
          </a:p>
        </p:txBody>
      </p:sp>
      <p:pic>
        <p:nvPicPr>
          <p:cNvPr id="2" name="Image 1">
            <a:extLst>
              <a:ext uri="{FF2B5EF4-FFF2-40B4-BE49-F238E27FC236}">
                <a16:creationId xmlns:a16="http://schemas.microsoft.com/office/drawing/2014/main" id="{8CB476DF-26C7-5E30-094A-C184DDA424B8}"/>
              </a:ext>
            </a:extLst>
          </p:cNvPr>
          <p:cNvPicPr>
            <a:picLocks noChangeAspect="1"/>
          </p:cNvPicPr>
          <p:nvPr/>
        </p:nvPicPr>
        <p:blipFill>
          <a:blip r:embed="rId4"/>
          <a:stretch>
            <a:fillRect/>
          </a:stretch>
        </p:blipFill>
        <p:spPr>
          <a:xfrm>
            <a:off x="693390" y="3949700"/>
            <a:ext cx="4711700" cy="3479800"/>
          </a:xfrm>
          <a:prstGeom prst="rect">
            <a:avLst/>
          </a:prstGeom>
        </p:spPr>
      </p:pic>
      <p:pic>
        <p:nvPicPr>
          <p:cNvPr id="3" name="Image 2">
            <a:extLst>
              <a:ext uri="{FF2B5EF4-FFF2-40B4-BE49-F238E27FC236}">
                <a16:creationId xmlns:a16="http://schemas.microsoft.com/office/drawing/2014/main" id="{6F3506CE-CDF0-3265-B988-10495EA3D782}"/>
              </a:ext>
            </a:extLst>
          </p:cNvPr>
          <p:cNvPicPr>
            <a:picLocks noChangeAspect="1"/>
          </p:cNvPicPr>
          <p:nvPr/>
        </p:nvPicPr>
        <p:blipFill>
          <a:blip r:embed="rId5"/>
          <a:stretch>
            <a:fillRect/>
          </a:stretch>
        </p:blipFill>
        <p:spPr>
          <a:xfrm>
            <a:off x="6740923" y="3975395"/>
            <a:ext cx="4711700" cy="3646909"/>
          </a:xfrm>
          <a:prstGeom prst="rect">
            <a:avLst/>
          </a:prstGeom>
        </p:spPr>
      </p:pic>
      <p:pic>
        <p:nvPicPr>
          <p:cNvPr id="4" name="Image 3">
            <a:extLst>
              <a:ext uri="{FF2B5EF4-FFF2-40B4-BE49-F238E27FC236}">
                <a16:creationId xmlns:a16="http://schemas.microsoft.com/office/drawing/2014/main" id="{544F6EC0-6D67-B898-4593-02549A2B0D1D}"/>
              </a:ext>
            </a:extLst>
          </p:cNvPr>
          <p:cNvPicPr>
            <a:picLocks noChangeAspect="1"/>
          </p:cNvPicPr>
          <p:nvPr/>
        </p:nvPicPr>
        <p:blipFill>
          <a:blip r:embed="rId6"/>
          <a:stretch>
            <a:fillRect/>
          </a:stretch>
        </p:blipFill>
        <p:spPr>
          <a:xfrm>
            <a:off x="12728205" y="3975395"/>
            <a:ext cx="5105671" cy="3646908"/>
          </a:xfrm>
          <a:prstGeom prst="rect">
            <a:avLst/>
          </a:prstGeom>
        </p:spPr>
      </p:pic>
    </p:spTree>
    <p:extLst>
      <p:ext uri="{BB962C8B-B14F-4D97-AF65-F5344CB8AC3E}">
        <p14:creationId xmlns:p14="http://schemas.microsoft.com/office/powerpoint/2010/main" val="20122931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2EBDD"/>
        </a:solidFill>
        <a:effectLst/>
      </p:bgPr>
    </p:bg>
    <p:spTree>
      <p:nvGrpSpPr>
        <p:cNvPr id="1" name=""/>
        <p:cNvGrpSpPr/>
        <p:nvPr/>
      </p:nvGrpSpPr>
      <p:grpSpPr>
        <a:xfrm>
          <a:off x="0" y="0"/>
          <a:ext cx="0" cy="0"/>
          <a:chOff x="0" y="0"/>
          <a:chExt cx="0" cy="0"/>
        </a:xfrm>
      </p:grpSpPr>
      <p:sp>
        <p:nvSpPr>
          <p:cNvPr id="6" name="ZoneTexte 5">
            <a:extLst>
              <a:ext uri="{FF2B5EF4-FFF2-40B4-BE49-F238E27FC236}">
                <a16:creationId xmlns:a16="http://schemas.microsoft.com/office/drawing/2014/main" id="{8DD56898-38B2-DDDA-3B87-1FCFF7BCA499}"/>
              </a:ext>
            </a:extLst>
          </p:cNvPr>
          <p:cNvSpPr txBox="1"/>
          <p:nvPr/>
        </p:nvSpPr>
        <p:spPr>
          <a:xfrm>
            <a:off x="4191000" y="2171700"/>
            <a:ext cx="12192000" cy="1015663"/>
          </a:xfrm>
          <a:prstGeom prst="rect">
            <a:avLst/>
          </a:prstGeom>
          <a:noFill/>
        </p:spPr>
        <p:txBody>
          <a:bodyPr wrap="square">
            <a:spAutoFit/>
          </a:bodyPr>
          <a:lstStyle/>
          <a:p>
            <a:r>
              <a:rPr lang="fr-FR" sz="2000" dirty="0"/>
              <a:t>Les </a:t>
            </a:r>
            <a:r>
              <a:rPr lang="fr-FR" sz="2000" dirty="0" err="1"/>
              <a:t>Convolutional</a:t>
            </a:r>
            <a:r>
              <a:rPr lang="fr-FR" sz="2000" dirty="0"/>
              <a:t> Neural Networks (CNN), ou réseaux de neurones convolutifs en français, sont une classe de réseaux de neurones artificiels principalement utilisés pour le traitement et l'analyse d'images, bien qu'ils puissent également être appliqués à d'autres types de données.</a:t>
            </a:r>
          </a:p>
        </p:txBody>
      </p:sp>
      <p:sp>
        <p:nvSpPr>
          <p:cNvPr id="9" name="ZoneTexte 8">
            <a:extLst>
              <a:ext uri="{FF2B5EF4-FFF2-40B4-BE49-F238E27FC236}">
                <a16:creationId xmlns:a16="http://schemas.microsoft.com/office/drawing/2014/main" id="{BD094988-84B9-CFE2-59A3-3E653998BED9}"/>
              </a:ext>
            </a:extLst>
          </p:cNvPr>
          <p:cNvSpPr txBox="1"/>
          <p:nvPr/>
        </p:nvSpPr>
        <p:spPr>
          <a:xfrm>
            <a:off x="6477000" y="723900"/>
            <a:ext cx="7226465" cy="984885"/>
          </a:xfrm>
          <a:prstGeom prst="rect">
            <a:avLst/>
          </a:prstGeom>
          <a:noFill/>
        </p:spPr>
        <p:txBody>
          <a:bodyPr wrap="none" rtlCol="0">
            <a:spAutoFit/>
          </a:bodyPr>
          <a:lstStyle/>
          <a:p>
            <a:r>
              <a:rPr lang="en-US" sz="4000" dirty="0" err="1">
                <a:solidFill>
                  <a:schemeClr val="accent2">
                    <a:lumMod val="75000"/>
                  </a:schemeClr>
                </a:solidFill>
                <a:latin typeface="Hagrid Text Heavy"/>
                <a:ea typeface="Hagrid Text Heavy"/>
                <a:cs typeface="Hagrid Text Heavy"/>
                <a:sym typeface="Hagrid Text Heavy"/>
              </a:rPr>
              <a:t>Réseaux</a:t>
            </a:r>
            <a:r>
              <a:rPr lang="en-US" sz="4000" dirty="0">
                <a:solidFill>
                  <a:schemeClr val="accent2">
                    <a:lumMod val="75000"/>
                  </a:schemeClr>
                </a:solidFill>
                <a:latin typeface="Hagrid Text Heavy"/>
                <a:ea typeface="Hagrid Text Heavy"/>
                <a:cs typeface="Hagrid Text Heavy"/>
                <a:sym typeface="Hagrid Text Heavy"/>
              </a:rPr>
              <a:t> de </a:t>
            </a:r>
            <a:r>
              <a:rPr lang="en-US" sz="4000" dirty="0" err="1">
                <a:solidFill>
                  <a:schemeClr val="accent2">
                    <a:lumMod val="75000"/>
                  </a:schemeClr>
                </a:solidFill>
                <a:latin typeface="Hagrid Text Heavy"/>
                <a:ea typeface="Hagrid Text Heavy"/>
                <a:cs typeface="Hagrid Text Heavy"/>
                <a:sym typeface="Hagrid Text Heavy"/>
              </a:rPr>
              <a:t>neuronnes</a:t>
            </a:r>
            <a:r>
              <a:rPr lang="en-US" sz="4000" dirty="0">
                <a:solidFill>
                  <a:schemeClr val="accent2">
                    <a:lumMod val="75000"/>
                  </a:schemeClr>
                </a:solidFill>
                <a:latin typeface="Hagrid Text Heavy"/>
                <a:ea typeface="Hagrid Text Heavy"/>
                <a:cs typeface="Hagrid Text Heavy"/>
                <a:sym typeface="Hagrid Text Heavy"/>
              </a:rPr>
              <a:t> </a:t>
            </a:r>
            <a:r>
              <a:rPr lang="en-US" sz="4000" dirty="0" err="1">
                <a:solidFill>
                  <a:schemeClr val="accent2">
                    <a:lumMod val="75000"/>
                  </a:schemeClr>
                </a:solidFill>
                <a:latin typeface="Hagrid Text Heavy"/>
                <a:ea typeface="Hagrid Text Heavy"/>
                <a:cs typeface="Hagrid Text Heavy"/>
                <a:sym typeface="Hagrid Text Heavy"/>
              </a:rPr>
              <a:t>convolutifs</a:t>
            </a:r>
            <a:endParaRPr kumimoji="0" lang="en-US" sz="4000" b="0" i="0" u="none" strike="noStrike" kern="1200" cap="none" spc="0" normalizeH="0" baseline="0" noProof="0" dirty="0">
              <a:ln>
                <a:noFill/>
              </a:ln>
              <a:solidFill>
                <a:schemeClr val="accent2">
                  <a:lumMod val="75000"/>
                </a:schemeClr>
              </a:solidFill>
              <a:effectLst/>
              <a:uLnTx/>
              <a:uFillTx/>
              <a:latin typeface="Hagrid Text Heavy"/>
              <a:ea typeface="Hagrid Text Heavy"/>
              <a:cs typeface="Hagrid Text Heavy"/>
              <a:sym typeface="Hagrid Text Heavy"/>
            </a:endParaRPr>
          </a:p>
          <a:p>
            <a:endParaRPr lang="fr-FR" dirty="0"/>
          </a:p>
        </p:txBody>
      </p:sp>
      <p:pic>
        <p:nvPicPr>
          <p:cNvPr id="2050" name="Picture 2" descr="couches-cnn">
            <a:extLst>
              <a:ext uri="{FF2B5EF4-FFF2-40B4-BE49-F238E27FC236}">
                <a16:creationId xmlns:a16="http://schemas.microsoft.com/office/drawing/2014/main" id="{85606377-8386-0FC7-38BB-BDE41865E38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91000" y="3650278"/>
            <a:ext cx="6350000" cy="3162300"/>
          </a:xfrm>
          <a:prstGeom prst="rect">
            <a:avLst/>
          </a:prstGeom>
          <a:noFill/>
          <a:extLst>
            <a:ext uri="{909E8E84-426E-40DD-AFC4-6F175D3DCCD1}">
              <a14:hiddenFill xmlns:a14="http://schemas.microsoft.com/office/drawing/2010/main">
                <a:solidFill>
                  <a:srgbClr val="FFFFFF"/>
                </a:solidFill>
              </a14:hiddenFill>
            </a:ext>
          </a:extLst>
        </p:spPr>
      </p:pic>
      <p:sp>
        <p:nvSpPr>
          <p:cNvPr id="10" name="ZoneTexte 9">
            <a:extLst>
              <a:ext uri="{FF2B5EF4-FFF2-40B4-BE49-F238E27FC236}">
                <a16:creationId xmlns:a16="http://schemas.microsoft.com/office/drawing/2014/main" id="{F7A04331-98FF-52C2-87D0-174B866BC53E}"/>
              </a:ext>
            </a:extLst>
          </p:cNvPr>
          <p:cNvSpPr txBox="1"/>
          <p:nvPr/>
        </p:nvSpPr>
        <p:spPr>
          <a:xfrm>
            <a:off x="4180114" y="6973628"/>
            <a:ext cx="6788910" cy="369332"/>
          </a:xfrm>
          <a:prstGeom prst="rect">
            <a:avLst/>
          </a:prstGeom>
          <a:noFill/>
        </p:spPr>
        <p:txBody>
          <a:bodyPr wrap="none" rtlCol="0">
            <a:spAutoFit/>
          </a:bodyPr>
          <a:lstStyle/>
          <a:p>
            <a:r>
              <a:rPr lang="fr-FR" dirty="0"/>
              <a:t>https://</a:t>
            </a:r>
            <a:r>
              <a:rPr lang="fr-FR" dirty="0" err="1"/>
              <a:t>www.jeveuxetredatascientist.fr</a:t>
            </a:r>
            <a:r>
              <a:rPr lang="fr-FR" dirty="0"/>
              <a:t>/</a:t>
            </a:r>
            <a:r>
              <a:rPr lang="fr-FR" dirty="0" err="1"/>
              <a:t>convolutional</a:t>
            </a:r>
            <a:r>
              <a:rPr lang="fr-FR" dirty="0"/>
              <a:t>-neural-network/</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2EBDD"/>
        </a:solidFill>
        <a:effectLst/>
      </p:bgPr>
    </p:bg>
    <p:spTree>
      <p:nvGrpSpPr>
        <p:cNvPr id="1" name=""/>
        <p:cNvGrpSpPr/>
        <p:nvPr/>
      </p:nvGrpSpPr>
      <p:grpSpPr>
        <a:xfrm>
          <a:off x="0" y="0"/>
          <a:ext cx="0" cy="0"/>
          <a:chOff x="0" y="0"/>
          <a:chExt cx="0" cy="0"/>
        </a:xfrm>
      </p:grpSpPr>
      <p:sp>
        <p:nvSpPr>
          <p:cNvPr id="15" name="Freeform 5">
            <a:extLst>
              <a:ext uri="{FF2B5EF4-FFF2-40B4-BE49-F238E27FC236}">
                <a16:creationId xmlns:a16="http://schemas.microsoft.com/office/drawing/2014/main" id="{5BD9B0F6-08A1-7EF7-AD52-A0B59E353CA0}"/>
              </a:ext>
            </a:extLst>
          </p:cNvPr>
          <p:cNvSpPr/>
          <p:nvPr/>
        </p:nvSpPr>
        <p:spPr>
          <a:xfrm rot="-2019623">
            <a:off x="5673826" y="611612"/>
            <a:ext cx="827485" cy="651650"/>
          </a:xfrm>
          <a:custGeom>
            <a:avLst/>
            <a:gdLst/>
            <a:ahLst/>
            <a:cxnLst/>
            <a:rect l="l" t="t" r="r" b="b"/>
            <a:pathLst>
              <a:path w="4784491" h="3672097">
                <a:moveTo>
                  <a:pt x="0" y="0"/>
                </a:moveTo>
                <a:lnTo>
                  <a:pt x="4784491" y="0"/>
                </a:lnTo>
                <a:lnTo>
                  <a:pt x="4784491" y="3672097"/>
                </a:lnTo>
                <a:lnTo>
                  <a:pt x="0" y="3672097"/>
                </a:lnTo>
                <a:lnTo>
                  <a:pt x="0" y="0"/>
                </a:lnTo>
                <a:close/>
              </a:path>
            </a:pathLst>
          </a:custGeom>
          <a:blipFill>
            <a:blip r:embed="rId2">
              <a:alphaModFix amt="26000"/>
              <a:extLst>
                <a:ext uri="{96DAC541-7B7A-43D3-8B79-37D633B846F1}">
                  <asvg:svgBlip xmlns:asvg="http://schemas.microsoft.com/office/drawing/2016/SVG/main" r:embed="rId3"/>
                </a:ext>
              </a:extLst>
            </a:blip>
            <a:stretch>
              <a:fillRect/>
            </a:stretch>
          </a:blipFill>
        </p:spPr>
      </p:sp>
      <p:sp>
        <p:nvSpPr>
          <p:cNvPr id="16" name="TextBox 2">
            <a:extLst>
              <a:ext uri="{FF2B5EF4-FFF2-40B4-BE49-F238E27FC236}">
                <a16:creationId xmlns:a16="http://schemas.microsoft.com/office/drawing/2014/main" id="{CAE452D6-8CFB-F6E0-530D-D8A84A59583B}"/>
              </a:ext>
            </a:extLst>
          </p:cNvPr>
          <p:cNvSpPr txBox="1"/>
          <p:nvPr/>
        </p:nvSpPr>
        <p:spPr>
          <a:xfrm>
            <a:off x="3886200" y="160372"/>
            <a:ext cx="10016741" cy="1001043"/>
          </a:xfrm>
          <a:prstGeom prst="rect">
            <a:avLst/>
          </a:prstGeom>
        </p:spPr>
        <p:txBody>
          <a:bodyPr lIns="0" tIns="0" rIns="0" bIns="0" rtlCol="0" anchor="t">
            <a:spAutoFit/>
          </a:bodyPr>
          <a:lstStyle/>
          <a:p>
            <a:pPr marL="0" marR="0" lvl="0" indent="0" algn="ctr" defTabSz="914400" rtl="0" eaLnBrk="1" fontAlgn="auto" latinLnBrk="0" hangingPunct="1">
              <a:lnSpc>
                <a:spcPts val="8970"/>
              </a:lnSpc>
              <a:spcBef>
                <a:spcPts val="0"/>
              </a:spcBef>
              <a:spcAft>
                <a:spcPts val="0"/>
              </a:spcAft>
              <a:buClrTx/>
              <a:buSzTx/>
              <a:buFontTx/>
              <a:buNone/>
              <a:tabLst/>
              <a:defRPr/>
            </a:pPr>
            <a:r>
              <a:rPr kumimoji="0" lang="en-US" sz="4000" b="0" i="0" u="none" strike="noStrike" kern="1200" cap="none" spc="0" normalizeH="0" baseline="0" noProof="0" dirty="0" err="1">
                <a:ln>
                  <a:noFill/>
                </a:ln>
                <a:solidFill>
                  <a:srgbClr val="8E2020"/>
                </a:solidFill>
                <a:effectLst/>
                <a:uLnTx/>
                <a:uFillTx/>
                <a:latin typeface="Hagrid Text Heavy"/>
                <a:ea typeface="Hagrid Text Heavy"/>
                <a:cs typeface="Hagrid Text Heavy"/>
                <a:sym typeface="Hagrid Text Heavy"/>
              </a:rPr>
              <a:t>Création</a:t>
            </a:r>
            <a:r>
              <a:rPr kumimoji="0" lang="en-US" sz="4000" b="0" i="0" u="none" strike="noStrike" kern="1200" cap="none" spc="0" normalizeH="0" baseline="0" noProof="0" dirty="0">
                <a:ln>
                  <a:noFill/>
                </a:ln>
                <a:solidFill>
                  <a:srgbClr val="8E2020"/>
                </a:solidFill>
                <a:effectLst/>
                <a:uLnTx/>
                <a:uFillTx/>
                <a:latin typeface="Hagrid Text Heavy"/>
                <a:ea typeface="Hagrid Text Heavy"/>
                <a:cs typeface="Hagrid Text Heavy"/>
                <a:sym typeface="Hagrid Text Heavy"/>
              </a:rPr>
              <a:t> d’un CNN</a:t>
            </a:r>
          </a:p>
        </p:txBody>
      </p:sp>
      <p:pic>
        <p:nvPicPr>
          <p:cNvPr id="5" name="Image 4" descr="Une image contenant texte, logiciel, ordinateur, Logiciel multimédia&#10;&#10;Description générée automatiquement">
            <a:extLst>
              <a:ext uri="{FF2B5EF4-FFF2-40B4-BE49-F238E27FC236}">
                <a16:creationId xmlns:a16="http://schemas.microsoft.com/office/drawing/2014/main" id="{867FA2F7-17D3-4E37-4117-96A8124ADB21}"/>
              </a:ext>
            </a:extLst>
          </p:cNvPr>
          <p:cNvPicPr>
            <a:picLocks noChangeAspect="1"/>
          </p:cNvPicPr>
          <p:nvPr/>
        </p:nvPicPr>
        <p:blipFill rotWithShape="1">
          <a:blip r:embed="rId4">
            <a:extLst>
              <a:ext uri="{28A0092B-C50C-407E-A947-70E740481C1C}">
                <a14:useLocalDpi xmlns:a14="http://schemas.microsoft.com/office/drawing/2010/main" val="0"/>
              </a:ext>
            </a:extLst>
          </a:blip>
          <a:srcRect l="28431" t="26667" r="25490" b="34118"/>
          <a:stretch/>
        </p:blipFill>
        <p:spPr>
          <a:xfrm>
            <a:off x="1259541" y="3356710"/>
            <a:ext cx="7019544" cy="3733800"/>
          </a:xfrm>
          <a:prstGeom prst="rect">
            <a:avLst/>
          </a:prstGeom>
        </p:spPr>
      </p:pic>
      <p:sp>
        <p:nvSpPr>
          <p:cNvPr id="2" name="ZoneTexte 1">
            <a:extLst>
              <a:ext uri="{FF2B5EF4-FFF2-40B4-BE49-F238E27FC236}">
                <a16:creationId xmlns:a16="http://schemas.microsoft.com/office/drawing/2014/main" id="{BBD878A2-3E05-657B-B11D-B4DB36E2CF42}"/>
              </a:ext>
            </a:extLst>
          </p:cNvPr>
          <p:cNvSpPr txBox="1"/>
          <p:nvPr/>
        </p:nvSpPr>
        <p:spPr>
          <a:xfrm>
            <a:off x="9006629" y="1437959"/>
            <a:ext cx="8021830" cy="7571303"/>
          </a:xfrm>
          <a:prstGeom prst="rect">
            <a:avLst/>
          </a:prstGeom>
          <a:noFill/>
        </p:spPr>
        <p:txBody>
          <a:bodyPr wrap="square" rtlCol="0">
            <a:spAutoFit/>
          </a:bodyPr>
          <a:lstStyle/>
          <a:p>
            <a:r>
              <a:rPr lang="fr-FR" b="1" dirty="0">
                <a:latin typeface="Arial" panose="020B0604020202020204" pitchFamily="34" charset="0"/>
                <a:cs typeface="Arial" panose="020B0604020202020204" pitchFamily="34" charset="0"/>
              </a:rPr>
              <a:t>Structure du CNN</a:t>
            </a:r>
          </a:p>
          <a:p>
            <a:endParaRPr lang="fr-FR" dirty="0">
              <a:latin typeface="Arial" panose="020B0604020202020204" pitchFamily="34" charset="0"/>
              <a:cs typeface="Arial" panose="020B0604020202020204" pitchFamily="34" charset="0"/>
            </a:endParaRPr>
          </a:p>
          <a:p>
            <a:pPr>
              <a:buFont typeface="Arial" panose="020B0604020202020204" pitchFamily="34" charset="0"/>
              <a:buChar char="•"/>
            </a:pPr>
            <a:r>
              <a:rPr lang="fr-FR" b="1" dirty="0">
                <a:latin typeface="Arial" panose="020B0604020202020204" pitchFamily="34" charset="0"/>
                <a:cs typeface="Arial" panose="020B0604020202020204" pitchFamily="34" charset="0"/>
              </a:rPr>
              <a:t>Couches Convolutives:</a:t>
            </a:r>
            <a:endParaRPr lang="fr-FR" dirty="0">
              <a:latin typeface="Arial" panose="020B0604020202020204" pitchFamily="34" charset="0"/>
              <a:cs typeface="Arial" panose="020B0604020202020204" pitchFamily="34" charset="0"/>
            </a:endParaRPr>
          </a:p>
          <a:p>
            <a:pPr marL="742950" lvl="1" indent="-285750">
              <a:buFont typeface="Arial" panose="020B0604020202020204" pitchFamily="34" charset="0"/>
              <a:buChar char="•"/>
            </a:pPr>
            <a:r>
              <a:rPr lang="fr-FR" i="1" dirty="0">
                <a:latin typeface="Arial" panose="020B0604020202020204" pitchFamily="34" charset="0"/>
                <a:cs typeface="Arial" panose="020B0604020202020204" pitchFamily="34" charset="0"/>
              </a:rPr>
              <a:t>Ce sont les premières couches du réseau.</a:t>
            </a:r>
            <a:r>
              <a:rPr lang="fr-FR" dirty="0">
                <a:latin typeface="Arial" panose="020B0604020202020204" pitchFamily="34" charset="0"/>
                <a:cs typeface="Arial" panose="020B0604020202020204" pitchFamily="34" charset="0"/>
              </a:rPr>
              <a:t> Elles appliquent des filtres pour extraire les caractéristiques importantes des images, comme les contours et les textures.</a:t>
            </a:r>
          </a:p>
          <a:p>
            <a:pPr marL="742950" lvl="1" indent="-285750">
              <a:buFont typeface="Arial" panose="020B0604020202020204" pitchFamily="34" charset="0"/>
              <a:buChar char="•"/>
            </a:pPr>
            <a:endParaRPr lang="fr-FR" dirty="0">
              <a:latin typeface="Arial" panose="020B0604020202020204" pitchFamily="34" charset="0"/>
              <a:cs typeface="Arial" panose="020B0604020202020204" pitchFamily="34" charset="0"/>
            </a:endParaRPr>
          </a:p>
          <a:p>
            <a:pPr>
              <a:buFont typeface="Arial" panose="020B0604020202020204" pitchFamily="34" charset="0"/>
              <a:buChar char="•"/>
            </a:pPr>
            <a:r>
              <a:rPr lang="fr-FR" b="1" dirty="0">
                <a:latin typeface="Arial" panose="020B0604020202020204" pitchFamily="34" charset="0"/>
                <a:cs typeface="Arial" panose="020B0604020202020204" pitchFamily="34" charset="0"/>
              </a:rPr>
              <a:t>Couches de Max-</a:t>
            </a:r>
            <a:r>
              <a:rPr lang="fr-FR" b="1" dirty="0" err="1">
                <a:latin typeface="Arial" panose="020B0604020202020204" pitchFamily="34" charset="0"/>
                <a:cs typeface="Arial" panose="020B0604020202020204" pitchFamily="34" charset="0"/>
              </a:rPr>
              <a:t>Pooling</a:t>
            </a:r>
            <a:r>
              <a:rPr lang="fr-FR" b="1" dirty="0">
                <a:latin typeface="Arial" panose="020B0604020202020204" pitchFamily="34" charset="0"/>
                <a:cs typeface="Arial" panose="020B0604020202020204" pitchFamily="34" charset="0"/>
              </a:rPr>
              <a:t>:</a:t>
            </a:r>
            <a:endParaRPr lang="fr-FR" dirty="0">
              <a:latin typeface="Arial" panose="020B0604020202020204" pitchFamily="34" charset="0"/>
              <a:cs typeface="Arial" panose="020B0604020202020204" pitchFamily="34" charset="0"/>
            </a:endParaRPr>
          </a:p>
          <a:p>
            <a:pPr marL="742950" lvl="1" indent="-285750">
              <a:buFont typeface="Arial" panose="020B0604020202020204" pitchFamily="34" charset="0"/>
              <a:buChar char="•"/>
            </a:pPr>
            <a:r>
              <a:rPr lang="fr-FR" i="1" dirty="0">
                <a:latin typeface="Arial" panose="020B0604020202020204" pitchFamily="34" charset="0"/>
                <a:cs typeface="Arial" panose="020B0604020202020204" pitchFamily="34" charset="0"/>
              </a:rPr>
              <a:t>Réduisent la taille de l'image en ne conservant que les informations les plus importantes (comme les points de caractéristiques les plus significatifs).</a:t>
            </a:r>
          </a:p>
          <a:p>
            <a:pPr marL="742950" lvl="1" indent="-285750">
              <a:buFont typeface="Arial" panose="020B0604020202020204" pitchFamily="34" charset="0"/>
              <a:buChar char="•"/>
            </a:pPr>
            <a:endParaRPr lang="fr-FR" dirty="0">
              <a:latin typeface="Arial" panose="020B0604020202020204" pitchFamily="34" charset="0"/>
              <a:cs typeface="Arial" panose="020B0604020202020204" pitchFamily="34" charset="0"/>
            </a:endParaRPr>
          </a:p>
          <a:p>
            <a:pPr>
              <a:buFont typeface="Arial" panose="020B0604020202020204" pitchFamily="34" charset="0"/>
              <a:buChar char="•"/>
            </a:pPr>
            <a:r>
              <a:rPr lang="fr-FR" b="1" dirty="0">
                <a:latin typeface="Arial" panose="020B0604020202020204" pitchFamily="34" charset="0"/>
                <a:cs typeface="Arial" panose="020B0604020202020204" pitchFamily="34" charset="0"/>
              </a:rPr>
              <a:t>Global </a:t>
            </a:r>
            <a:r>
              <a:rPr lang="fr-FR" b="1" dirty="0" err="1">
                <a:latin typeface="Arial" panose="020B0604020202020204" pitchFamily="34" charset="0"/>
                <a:cs typeface="Arial" panose="020B0604020202020204" pitchFamily="34" charset="0"/>
              </a:rPr>
              <a:t>Average</a:t>
            </a:r>
            <a:r>
              <a:rPr lang="fr-FR" b="1" dirty="0">
                <a:latin typeface="Arial" panose="020B0604020202020204" pitchFamily="34" charset="0"/>
                <a:cs typeface="Arial" panose="020B0604020202020204" pitchFamily="34" charset="0"/>
              </a:rPr>
              <a:t> </a:t>
            </a:r>
            <a:r>
              <a:rPr lang="fr-FR" b="1" dirty="0" err="1">
                <a:latin typeface="Arial" panose="020B0604020202020204" pitchFamily="34" charset="0"/>
                <a:cs typeface="Arial" panose="020B0604020202020204" pitchFamily="34" charset="0"/>
              </a:rPr>
              <a:t>Pooling</a:t>
            </a:r>
            <a:r>
              <a:rPr lang="fr-FR" b="1" dirty="0">
                <a:latin typeface="Arial" panose="020B0604020202020204" pitchFamily="34" charset="0"/>
                <a:cs typeface="Arial" panose="020B0604020202020204" pitchFamily="34" charset="0"/>
              </a:rPr>
              <a:t>:</a:t>
            </a:r>
            <a:endParaRPr lang="fr-FR" dirty="0">
              <a:latin typeface="Arial" panose="020B0604020202020204" pitchFamily="34" charset="0"/>
              <a:cs typeface="Arial" panose="020B0604020202020204" pitchFamily="34" charset="0"/>
            </a:endParaRPr>
          </a:p>
          <a:p>
            <a:pPr marL="742950" lvl="1" indent="-285750">
              <a:buFont typeface="Arial" panose="020B0604020202020204" pitchFamily="34" charset="0"/>
              <a:buChar char="•"/>
            </a:pPr>
            <a:r>
              <a:rPr lang="fr-FR" i="1" dirty="0">
                <a:latin typeface="Arial" panose="020B0604020202020204" pitchFamily="34" charset="0"/>
                <a:cs typeface="Arial" panose="020B0604020202020204" pitchFamily="34" charset="0"/>
              </a:rPr>
              <a:t>Cette couche moyenne les valeurs des caractéristiques restantes après les convolutions.</a:t>
            </a:r>
            <a:endParaRPr lang="fr-FR" dirty="0">
              <a:latin typeface="Arial" panose="020B0604020202020204" pitchFamily="34" charset="0"/>
              <a:cs typeface="Arial" panose="020B0604020202020204" pitchFamily="34" charset="0"/>
            </a:endParaRPr>
          </a:p>
          <a:p>
            <a:pPr marL="742950" lvl="1" indent="-285750">
              <a:buFont typeface="Arial" panose="020B0604020202020204" pitchFamily="34" charset="0"/>
              <a:buChar char="•"/>
            </a:pPr>
            <a:r>
              <a:rPr lang="fr-FR" i="1" dirty="0">
                <a:latin typeface="Arial" panose="020B0604020202020204" pitchFamily="34" charset="0"/>
                <a:cs typeface="Arial" panose="020B0604020202020204" pitchFamily="34" charset="0"/>
              </a:rPr>
              <a:t>Elle prépare l'information pour la classification finale en réduisant encore plus la dimensionnalité.</a:t>
            </a:r>
          </a:p>
          <a:p>
            <a:pPr marL="742950" lvl="1" indent="-285750">
              <a:buFont typeface="Arial" panose="020B0604020202020204" pitchFamily="34" charset="0"/>
              <a:buChar char="•"/>
            </a:pPr>
            <a:endParaRPr lang="fr-FR" dirty="0">
              <a:latin typeface="Arial" panose="020B0604020202020204" pitchFamily="34" charset="0"/>
              <a:cs typeface="Arial" panose="020B0604020202020204" pitchFamily="34" charset="0"/>
            </a:endParaRPr>
          </a:p>
          <a:p>
            <a:pPr>
              <a:buFont typeface="Arial" panose="020B0604020202020204" pitchFamily="34" charset="0"/>
              <a:buChar char="•"/>
            </a:pPr>
            <a:r>
              <a:rPr lang="fr-FR" b="1" dirty="0">
                <a:latin typeface="Arial" panose="020B0604020202020204" pitchFamily="34" charset="0"/>
                <a:cs typeface="Arial" panose="020B0604020202020204" pitchFamily="34" charset="0"/>
              </a:rPr>
              <a:t>Couches Denses (</a:t>
            </a:r>
            <a:r>
              <a:rPr lang="fr-FR" b="1" dirty="0" err="1">
                <a:latin typeface="Arial" panose="020B0604020202020204" pitchFamily="34" charset="0"/>
                <a:cs typeface="Arial" panose="020B0604020202020204" pitchFamily="34" charset="0"/>
              </a:rPr>
              <a:t>Fully</a:t>
            </a:r>
            <a:r>
              <a:rPr lang="fr-FR" b="1" dirty="0">
                <a:latin typeface="Arial" panose="020B0604020202020204" pitchFamily="34" charset="0"/>
                <a:cs typeface="Arial" panose="020B0604020202020204" pitchFamily="34" charset="0"/>
              </a:rPr>
              <a:t> </a:t>
            </a:r>
            <a:r>
              <a:rPr lang="fr-FR" b="1" dirty="0" err="1">
                <a:latin typeface="Arial" panose="020B0604020202020204" pitchFamily="34" charset="0"/>
                <a:cs typeface="Arial" panose="020B0604020202020204" pitchFamily="34" charset="0"/>
              </a:rPr>
              <a:t>Connected</a:t>
            </a:r>
            <a:r>
              <a:rPr lang="fr-FR" b="1" dirty="0">
                <a:latin typeface="Arial" panose="020B0604020202020204" pitchFamily="34" charset="0"/>
                <a:cs typeface="Arial" panose="020B0604020202020204" pitchFamily="34" charset="0"/>
              </a:rPr>
              <a:t>):</a:t>
            </a:r>
            <a:endParaRPr lang="fr-FR" dirty="0">
              <a:latin typeface="Arial" panose="020B0604020202020204" pitchFamily="34" charset="0"/>
              <a:cs typeface="Arial" panose="020B0604020202020204" pitchFamily="34" charset="0"/>
            </a:endParaRPr>
          </a:p>
          <a:p>
            <a:pPr marL="742950" lvl="1" indent="-285750">
              <a:buFont typeface="Arial" panose="020B0604020202020204" pitchFamily="34" charset="0"/>
              <a:buChar char="•"/>
            </a:pPr>
            <a:r>
              <a:rPr lang="fr-FR" i="1" dirty="0">
                <a:latin typeface="Arial" panose="020B0604020202020204" pitchFamily="34" charset="0"/>
                <a:cs typeface="Arial" panose="020B0604020202020204" pitchFamily="34" charset="0"/>
              </a:rPr>
              <a:t>Ces couches prennent les caractéristiques extraites et les utilisent pour faire des prédictions.</a:t>
            </a:r>
          </a:p>
          <a:p>
            <a:pPr marL="742950" lvl="1" indent="-285750">
              <a:buFont typeface="Arial" panose="020B0604020202020204" pitchFamily="34" charset="0"/>
              <a:buChar char="•"/>
            </a:pPr>
            <a:endParaRPr lang="fr-FR" dirty="0">
              <a:latin typeface="Arial" panose="020B0604020202020204" pitchFamily="34" charset="0"/>
              <a:cs typeface="Arial" panose="020B0604020202020204" pitchFamily="34" charset="0"/>
            </a:endParaRPr>
          </a:p>
          <a:p>
            <a:pPr>
              <a:buFont typeface="Arial" panose="020B0604020202020204" pitchFamily="34" charset="0"/>
              <a:buChar char="•"/>
            </a:pPr>
            <a:r>
              <a:rPr lang="fr-FR" b="1" dirty="0">
                <a:latin typeface="Arial" panose="020B0604020202020204" pitchFamily="34" charset="0"/>
                <a:cs typeface="Arial" panose="020B0604020202020204" pitchFamily="34" charset="0"/>
              </a:rPr>
              <a:t>Dropout:</a:t>
            </a:r>
            <a:endParaRPr lang="fr-FR" dirty="0">
              <a:latin typeface="Arial" panose="020B0604020202020204" pitchFamily="34" charset="0"/>
              <a:cs typeface="Arial" panose="020B0604020202020204" pitchFamily="34" charset="0"/>
            </a:endParaRPr>
          </a:p>
          <a:p>
            <a:pPr marL="742950" lvl="1" indent="-285750">
              <a:buFont typeface="Arial" panose="020B0604020202020204" pitchFamily="34" charset="0"/>
              <a:buChar char="•"/>
            </a:pPr>
            <a:r>
              <a:rPr lang="fr-FR" i="1" dirty="0">
                <a:latin typeface="Arial" panose="020B0604020202020204" pitchFamily="34" charset="0"/>
                <a:cs typeface="Arial" panose="020B0604020202020204" pitchFamily="34" charset="0"/>
              </a:rPr>
              <a:t>Cette technique est utilisée pour réduire le surapprentissage en désactivant aléatoirement une partie des neurones pendant l'entraînement.</a:t>
            </a:r>
            <a:endParaRPr lang="fr-FR" dirty="0">
              <a:latin typeface="Arial" panose="020B0604020202020204" pitchFamily="34" charset="0"/>
              <a:cs typeface="Arial" panose="020B0604020202020204" pitchFamily="34" charset="0"/>
            </a:endParaRPr>
          </a:p>
          <a:p>
            <a:endParaRPr lang="fr-FR" dirty="0"/>
          </a:p>
        </p:txBody>
      </p:sp>
    </p:spTree>
    <p:extLst>
      <p:ext uri="{BB962C8B-B14F-4D97-AF65-F5344CB8AC3E}">
        <p14:creationId xmlns:p14="http://schemas.microsoft.com/office/powerpoint/2010/main" val="26566845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2EBDD"/>
        </a:solidFill>
        <a:effectLst/>
      </p:bgPr>
    </p:bg>
    <p:spTree>
      <p:nvGrpSpPr>
        <p:cNvPr id="1" name=""/>
        <p:cNvGrpSpPr/>
        <p:nvPr/>
      </p:nvGrpSpPr>
      <p:grpSpPr>
        <a:xfrm>
          <a:off x="0" y="0"/>
          <a:ext cx="0" cy="0"/>
          <a:chOff x="0" y="0"/>
          <a:chExt cx="0" cy="0"/>
        </a:xfrm>
      </p:grpSpPr>
      <p:sp>
        <p:nvSpPr>
          <p:cNvPr id="15" name="Freeform 5">
            <a:extLst>
              <a:ext uri="{FF2B5EF4-FFF2-40B4-BE49-F238E27FC236}">
                <a16:creationId xmlns:a16="http://schemas.microsoft.com/office/drawing/2014/main" id="{5BD9B0F6-08A1-7EF7-AD52-A0B59E353CA0}"/>
              </a:ext>
            </a:extLst>
          </p:cNvPr>
          <p:cNvSpPr/>
          <p:nvPr/>
        </p:nvSpPr>
        <p:spPr>
          <a:xfrm rot="-2019623">
            <a:off x="1434671" y="416141"/>
            <a:ext cx="911873" cy="778378"/>
          </a:xfrm>
          <a:custGeom>
            <a:avLst/>
            <a:gdLst/>
            <a:ahLst/>
            <a:cxnLst/>
            <a:rect l="l" t="t" r="r" b="b"/>
            <a:pathLst>
              <a:path w="4784491" h="3672097">
                <a:moveTo>
                  <a:pt x="0" y="0"/>
                </a:moveTo>
                <a:lnTo>
                  <a:pt x="4784491" y="0"/>
                </a:lnTo>
                <a:lnTo>
                  <a:pt x="4784491" y="3672097"/>
                </a:lnTo>
                <a:lnTo>
                  <a:pt x="0" y="3672097"/>
                </a:lnTo>
                <a:lnTo>
                  <a:pt x="0" y="0"/>
                </a:lnTo>
                <a:close/>
              </a:path>
            </a:pathLst>
          </a:custGeom>
          <a:blipFill>
            <a:blip r:embed="rId2">
              <a:alphaModFix amt="26000"/>
              <a:extLst>
                <a:ext uri="{96DAC541-7B7A-43D3-8B79-37D633B846F1}">
                  <asvg:svgBlip xmlns:asvg="http://schemas.microsoft.com/office/drawing/2016/SVG/main" r:embed="rId3"/>
                </a:ext>
              </a:extLst>
            </a:blip>
            <a:stretch>
              <a:fillRect/>
            </a:stretch>
          </a:blipFill>
        </p:spPr>
      </p:sp>
      <p:sp>
        <p:nvSpPr>
          <p:cNvPr id="10" name="Freeform 5">
            <a:extLst>
              <a:ext uri="{FF2B5EF4-FFF2-40B4-BE49-F238E27FC236}">
                <a16:creationId xmlns:a16="http://schemas.microsoft.com/office/drawing/2014/main" id="{C02D3E05-6198-25D6-AD7F-07F155D40F4B}"/>
              </a:ext>
            </a:extLst>
          </p:cNvPr>
          <p:cNvSpPr/>
          <p:nvPr/>
        </p:nvSpPr>
        <p:spPr>
          <a:xfrm rot="-2019623">
            <a:off x="1761612" y="2251403"/>
            <a:ext cx="257990" cy="255156"/>
          </a:xfrm>
          <a:custGeom>
            <a:avLst/>
            <a:gdLst/>
            <a:ahLst/>
            <a:cxnLst/>
            <a:rect l="l" t="t" r="r" b="b"/>
            <a:pathLst>
              <a:path w="4784491" h="3672097">
                <a:moveTo>
                  <a:pt x="0" y="0"/>
                </a:moveTo>
                <a:lnTo>
                  <a:pt x="4784491" y="0"/>
                </a:lnTo>
                <a:lnTo>
                  <a:pt x="4784491" y="3672097"/>
                </a:lnTo>
                <a:lnTo>
                  <a:pt x="0" y="3672097"/>
                </a:lnTo>
                <a:lnTo>
                  <a:pt x="0" y="0"/>
                </a:lnTo>
                <a:close/>
              </a:path>
            </a:pathLst>
          </a:custGeom>
          <a:blipFill>
            <a:blip r:embed="rId2">
              <a:alphaModFix amt="26000"/>
              <a:extLst>
                <a:ext uri="{96DAC541-7B7A-43D3-8B79-37D633B846F1}">
                  <asvg:svgBlip xmlns:asvg="http://schemas.microsoft.com/office/drawing/2016/SVG/main" r:embed="rId3"/>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dirty="0">
              <a:ln>
                <a:noFill/>
              </a:ln>
              <a:solidFill>
                <a:prstClr val="black"/>
              </a:solidFill>
              <a:effectLst/>
              <a:uLnTx/>
              <a:uFillTx/>
              <a:latin typeface="Calibri"/>
              <a:ea typeface="+mn-ea"/>
              <a:cs typeface="+mn-cs"/>
            </a:endParaRPr>
          </a:p>
        </p:txBody>
      </p:sp>
      <p:sp>
        <p:nvSpPr>
          <p:cNvPr id="4" name="ZoneTexte 3">
            <a:extLst>
              <a:ext uri="{FF2B5EF4-FFF2-40B4-BE49-F238E27FC236}">
                <a16:creationId xmlns:a16="http://schemas.microsoft.com/office/drawing/2014/main" id="{6623F138-8999-CF4A-CF1F-A0851158E571}"/>
              </a:ext>
            </a:extLst>
          </p:cNvPr>
          <p:cNvSpPr txBox="1"/>
          <p:nvPr/>
        </p:nvSpPr>
        <p:spPr>
          <a:xfrm>
            <a:off x="4343400" y="31457"/>
            <a:ext cx="9144000" cy="1079847"/>
          </a:xfrm>
          <a:prstGeom prst="rect">
            <a:avLst/>
          </a:prstGeom>
          <a:noFill/>
        </p:spPr>
        <p:txBody>
          <a:bodyPr wrap="square">
            <a:spAutoFit/>
          </a:bodyPr>
          <a:lstStyle/>
          <a:p>
            <a:pPr marL="0" marR="0" lvl="0" indent="0" algn="ctr" defTabSz="914400" rtl="0" eaLnBrk="1" fontAlgn="auto" latinLnBrk="0" hangingPunct="1">
              <a:lnSpc>
                <a:spcPts val="8970"/>
              </a:lnSpc>
              <a:spcBef>
                <a:spcPts val="0"/>
              </a:spcBef>
              <a:spcAft>
                <a:spcPts val="0"/>
              </a:spcAft>
              <a:buClrTx/>
              <a:buSzTx/>
              <a:buFontTx/>
              <a:buNone/>
              <a:tabLst/>
              <a:defRPr/>
            </a:pPr>
            <a:r>
              <a:rPr kumimoji="0" lang="en-US" sz="3600" b="0" i="0" u="none" strike="noStrike" kern="1200" cap="none" spc="0" normalizeH="0" baseline="0" noProof="0" dirty="0">
                <a:ln>
                  <a:noFill/>
                </a:ln>
                <a:solidFill>
                  <a:srgbClr val="8E2020"/>
                </a:solidFill>
                <a:effectLst/>
                <a:uLnTx/>
                <a:uFillTx/>
                <a:latin typeface="Hagrid Text Heavy"/>
                <a:ea typeface="Hagrid Text Heavy"/>
                <a:cs typeface="Hagrid Text Heavy"/>
                <a:sym typeface="Hagrid Text Heavy"/>
              </a:rPr>
              <a:t>Tunning des </a:t>
            </a:r>
            <a:r>
              <a:rPr kumimoji="0" lang="en-US" sz="3600" b="0" i="0" u="none" strike="noStrike" kern="1200" cap="none" spc="0" normalizeH="0" baseline="0" noProof="0" dirty="0" err="1">
                <a:ln>
                  <a:noFill/>
                </a:ln>
                <a:solidFill>
                  <a:srgbClr val="8E2020"/>
                </a:solidFill>
                <a:effectLst/>
                <a:uLnTx/>
                <a:uFillTx/>
                <a:latin typeface="Hagrid Text Heavy"/>
                <a:ea typeface="Hagrid Text Heavy"/>
                <a:cs typeface="Hagrid Text Heavy"/>
                <a:sym typeface="Hagrid Text Heavy"/>
              </a:rPr>
              <a:t>hyperparamètres</a:t>
            </a:r>
            <a:endParaRPr kumimoji="0" lang="en-US" sz="3600" b="0" i="0" u="none" strike="noStrike" kern="1200" cap="none" spc="0" normalizeH="0" baseline="0" noProof="0" dirty="0">
              <a:ln>
                <a:noFill/>
              </a:ln>
              <a:solidFill>
                <a:srgbClr val="8E2020"/>
              </a:solidFill>
              <a:effectLst/>
              <a:uLnTx/>
              <a:uFillTx/>
              <a:latin typeface="Hagrid Text Heavy"/>
              <a:ea typeface="Hagrid Text Heavy"/>
              <a:cs typeface="Hagrid Text Heavy"/>
              <a:sym typeface="Hagrid Text Heavy"/>
            </a:endParaRPr>
          </a:p>
        </p:txBody>
      </p:sp>
      <p:sp>
        <p:nvSpPr>
          <p:cNvPr id="5" name="ZoneTexte 4">
            <a:extLst>
              <a:ext uri="{FF2B5EF4-FFF2-40B4-BE49-F238E27FC236}">
                <a16:creationId xmlns:a16="http://schemas.microsoft.com/office/drawing/2014/main" id="{88230749-CB0B-7306-C377-0572A775B010}"/>
              </a:ext>
            </a:extLst>
          </p:cNvPr>
          <p:cNvSpPr txBox="1"/>
          <p:nvPr/>
        </p:nvSpPr>
        <p:spPr>
          <a:xfrm>
            <a:off x="2965516" y="1118927"/>
            <a:ext cx="13487400" cy="646331"/>
          </a:xfrm>
          <a:prstGeom prst="rect">
            <a:avLst/>
          </a:prstGeom>
          <a:noFill/>
        </p:spPr>
        <p:txBody>
          <a:bodyPr wrap="square" rtlCol="0">
            <a:spAutoFit/>
          </a:bodyPr>
          <a:lstStyle/>
          <a:p>
            <a:r>
              <a:rPr lang="fr-FR" dirty="0"/>
              <a:t>Les hyperparamètres influencent directement la capacité de généralisation et la précision d'un modèle. Régler les hyperparamètres permet de trouver la meilleure combinaison qui minimise l'erreur de prédiction tout en évitant le surapprentissage.</a:t>
            </a:r>
          </a:p>
        </p:txBody>
      </p:sp>
      <p:sp>
        <p:nvSpPr>
          <p:cNvPr id="7" name="ZoneTexte 6">
            <a:extLst>
              <a:ext uri="{FF2B5EF4-FFF2-40B4-BE49-F238E27FC236}">
                <a16:creationId xmlns:a16="http://schemas.microsoft.com/office/drawing/2014/main" id="{6A2F47AB-0B73-7CC7-037F-3D85BEDC23C9}"/>
              </a:ext>
            </a:extLst>
          </p:cNvPr>
          <p:cNvSpPr txBox="1"/>
          <p:nvPr/>
        </p:nvSpPr>
        <p:spPr>
          <a:xfrm>
            <a:off x="2273432" y="2201295"/>
            <a:ext cx="14871567" cy="7017306"/>
          </a:xfrm>
          <a:prstGeom prst="rect">
            <a:avLst/>
          </a:prstGeom>
          <a:noFill/>
        </p:spPr>
        <p:txBody>
          <a:bodyPr wrap="square" rtlCol="0">
            <a:spAutoFit/>
          </a:bodyPr>
          <a:lstStyle/>
          <a:p>
            <a:r>
              <a:rPr lang="fr-FR" b="1" dirty="0">
                <a:solidFill>
                  <a:schemeClr val="accent2"/>
                </a:solidFill>
              </a:rPr>
              <a:t>- Nombre de Filtres dans les Couches de Convolution</a:t>
            </a:r>
          </a:p>
          <a:p>
            <a:r>
              <a:rPr lang="fr-FR" b="1" dirty="0" err="1"/>
              <a:t>conv_X_filters</a:t>
            </a:r>
            <a:r>
              <a:rPr lang="fr-FR" dirty="0"/>
              <a:t> : Nombre de filtres dans la X </a:t>
            </a:r>
            <a:r>
              <a:rPr lang="fr-FR" dirty="0" err="1"/>
              <a:t>eme</a:t>
            </a:r>
            <a:r>
              <a:rPr lang="fr-FR" dirty="0"/>
              <a:t> couche de convolution.</a:t>
            </a:r>
          </a:p>
          <a:p>
            <a:r>
              <a:rPr lang="fr-FR" b="1" dirty="0"/>
              <a:t>À quoi ça sert ? </a:t>
            </a:r>
            <a:r>
              <a:rPr lang="fr-FR" dirty="0"/>
              <a:t>Les filtres dans une couche de convolution détectent les caractéristiques (</a:t>
            </a:r>
            <a:r>
              <a:rPr lang="fr-FR" dirty="0" err="1"/>
              <a:t>features</a:t>
            </a:r>
            <a:r>
              <a:rPr lang="fr-FR" dirty="0"/>
              <a:t>) des images, comme les contours, les textures, etc. Ajuster leur nombre permet de contrôler la complexité et la capacité du modèle à capturer des informations importantes dans les images.</a:t>
            </a:r>
          </a:p>
          <a:p>
            <a:pPr>
              <a:buFont typeface="Arial" panose="020B0604020202020204" pitchFamily="34" charset="0"/>
              <a:buChar char="•"/>
            </a:pPr>
            <a:endParaRPr lang="fr-FR" dirty="0"/>
          </a:p>
          <a:p>
            <a:r>
              <a:rPr lang="fr-FR" b="1" dirty="0">
                <a:solidFill>
                  <a:schemeClr val="accent2"/>
                </a:solidFill>
              </a:rPr>
              <a:t>-Nombre de Neurones dans la Couche Dense</a:t>
            </a:r>
          </a:p>
          <a:p>
            <a:r>
              <a:rPr lang="fr-FR" b="1" dirty="0" err="1"/>
              <a:t>dense_units</a:t>
            </a:r>
            <a:r>
              <a:rPr lang="fr-FR" dirty="0"/>
              <a:t> : Nombre de neurones dans la couche entièrement connectée (dense).</a:t>
            </a:r>
          </a:p>
          <a:p>
            <a:r>
              <a:rPr lang="fr-FR" b="1" dirty="0"/>
              <a:t>À quoi ça sert ? </a:t>
            </a:r>
            <a:r>
              <a:rPr lang="fr-FR" dirty="0"/>
              <a:t>Les neurones dans la couche dense combinent les </a:t>
            </a:r>
            <a:r>
              <a:rPr lang="fr-FR" dirty="0" err="1"/>
              <a:t>features</a:t>
            </a:r>
            <a:r>
              <a:rPr lang="fr-FR" dirty="0"/>
              <a:t> extraites par les couches de convolution pour effectuer la classification. Ajuster leur nombre impacte la capacité du modèle à intégrer ces informations pour effectuer des prédictions précises.</a:t>
            </a:r>
          </a:p>
          <a:p>
            <a:pPr>
              <a:buFont typeface="Arial" panose="020B0604020202020204" pitchFamily="34" charset="0"/>
              <a:buChar char="•"/>
            </a:pPr>
            <a:endParaRPr lang="fr-FR" dirty="0"/>
          </a:p>
          <a:p>
            <a:r>
              <a:rPr lang="fr-FR" b="1" dirty="0">
                <a:solidFill>
                  <a:schemeClr val="accent2"/>
                </a:solidFill>
              </a:rPr>
              <a:t>Taux de Dropout</a:t>
            </a:r>
          </a:p>
          <a:p>
            <a:r>
              <a:rPr lang="fr-FR" b="1" dirty="0"/>
              <a:t>dropout</a:t>
            </a:r>
            <a:r>
              <a:rPr lang="fr-FR" dirty="0"/>
              <a:t> : Pourcentage de neurones désactivés aléatoirement dans une couche pendant l'entraînement.</a:t>
            </a:r>
          </a:p>
          <a:p>
            <a:r>
              <a:rPr lang="fr-FR" b="1" dirty="0"/>
              <a:t>À quoi ça sert ? </a:t>
            </a:r>
            <a:r>
              <a:rPr lang="fr-FR" dirty="0"/>
              <a:t>Le dropout aide à prévenir le surapprentissage (</a:t>
            </a:r>
            <a:r>
              <a:rPr lang="fr-FR" dirty="0" err="1"/>
              <a:t>overfitting</a:t>
            </a:r>
            <a:r>
              <a:rPr lang="fr-FR" dirty="0"/>
              <a:t>) en forçant le modèle à ne pas trop dépendre d'un ensemble particulier de neurones</a:t>
            </a:r>
          </a:p>
          <a:p>
            <a:pPr>
              <a:buFont typeface="Arial" panose="020B0604020202020204" pitchFamily="34" charset="0"/>
              <a:buChar char="•"/>
            </a:pPr>
            <a:endParaRPr lang="fr-FR" dirty="0"/>
          </a:p>
          <a:p>
            <a:r>
              <a:rPr lang="fr-FR" b="1" dirty="0">
                <a:solidFill>
                  <a:schemeClr val="accent2"/>
                </a:solidFill>
              </a:rPr>
              <a:t>Optimiseur</a:t>
            </a:r>
          </a:p>
          <a:p>
            <a:r>
              <a:rPr lang="fr-FR" b="1" dirty="0" err="1"/>
              <a:t>optimizer</a:t>
            </a:r>
            <a:r>
              <a:rPr lang="fr-FR" dirty="0"/>
              <a:t> : Algorithme utilisé pour ajuster les poids du modèle pendant l'entraînement (options : </a:t>
            </a:r>
            <a:r>
              <a:rPr lang="fr-FR" dirty="0" err="1"/>
              <a:t>adam</a:t>
            </a:r>
            <a:r>
              <a:rPr lang="fr-FR" dirty="0"/>
              <a:t>, </a:t>
            </a:r>
            <a:r>
              <a:rPr lang="fr-FR" dirty="0" err="1"/>
              <a:t>sgd</a:t>
            </a:r>
            <a:r>
              <a:rPr lang="fr-FR" dirty="0"/>
              <a:t>, </a:t>
            </a:r>
            <a:r>
              <a:rPr lang="fr-FR" dirty="0" err="1"/>
              <a:t>rmsprop</a:t>
            </a:r>
            <a:r>
              <a:rPr lang="fr-FR" dirty="0"/>
              <a:t>).</a:t>
            </a:r>
          </a:p>
          <a:p>
            <a:r>
              <a:rPr lang="fr-FR" b="1" dirty="0"/>
              <a:t>À quoi ça sert ? </a:t>
            </a:r>
            <a:r>
              <a:rPr lang="fr-FR" dirty="0"/>
              <a:t>L'optimiseur détermine comment les poids du réseau sont ajustés lors de la rétropropagation. Différents optimisateurs ont des avantages spécifiques, comme la vitesse de convergence (</a:t>
            </a:r>
            <a:r>
              <a:rPr lang="fr-FR" dirty="0" err="1"/>
              <a:t>adam</a:t>
            </a:r>
            <a:r>
              <a:rPr lang="fr-FR" dirty="0"/>
              <a:t>) ou la simplicité et robustesse (</a:t>
            </a:r>
            <a:r>
              <a:rPr lang="fr-FR" dirty="0" err="1"/>
              <a:t>sgd</a:t>
            </a:r>
            <a:r>
              <a:rPr lang="fr-FR" dirty="0"/>
              <a:t>).</a:t>
            </a:r>
          </a:p>
          <a:p>
            <a:pPr>
              <a:buFont typeface="Arial" panose="020B0604020202020204" pitchFamily="34" charset="0"/>
              <a:buChar char="•"/>
            </a:pPr>
            <a:endParaRPr lang="fr-FR" dirty="0"/>
          </a:p>
          <a:p>
            <a:r>
              <a:rPr lang="fr-FR" b="1" dirty="0">
                <a:solidFill>
                  <a:schemeClr val="accent2"/>
                </a:solidFill>
              </a:rPr>
              <a:t>Taux d'Apprentissage (Learning Rate)</a:t>
            </a:r>
          </a:p>
          <a:p>
            <a:r>
              <a:rPr lang="fr-FR" b="1" dirty="0" err="1"/>
              <a:t>learning_rate</a:t>
            </a:r>
            <a:r>
              <a:rPr lang="fr-FR" dirty="0"/>
              <a:t> : Taux auquel les poids du modèle sont mis à jour pendant l'entraînement.</a:t>
            </a:r>
          </a:p>
          <a:p>
            <a:r>
              <a:rPr lang="fr-FR" b="1" dirty="0"/>
              <a:t>À quoi ça sert ? </a:t>
            </a:r>
            <a:r>
              <a:rPr lang="fr-FR" dirty="0"/>
              <a:t>Le taux d'apprentissage contrôle l'ampleur des mises à jour des poids après chaque itération. Un taux trop élevé peut entraîner une convergence trop rapide et instable, tandis qu'un taux trop bas peut rendre l'entraînement lent ou empêcher la convergence.</a:t>
            </a:r>
          </a:p>
          <a:p>
            <a:pPr>
              <a:buFont typeface="Arial" panose="020B0604020202020204" pitchFamily="34" charset="0"/>
              <a:buChar char="•"/>
            </a:pPr>
            <a:endParaRPr lang="fr-FR" dirty="0"/>
          </a:p>
        </p:txBody>
      </p:sp>
      <p:sp>
        <p:nvSpPr>
          <p:cNvPr id="8" name="Freeform 5">
            <a:extLst>
              <a:ext uri="{FF2B5EF4-FFF2-40B4-BE49-F238E27FC236}">
                <a16:creationId xmlns:a16="http://schemas.microsoft.com/office/drawing/2014/main" id="{BF960EEC-BB02-C145-2314-A91A07BA592D}"/>
              </a:ext>
            </a:extLst>
          </p:cNvPr>
          <p:cNvSpPr/>
          <p:nvPr/>
        </p:nvSpPr>
        <p:spPr>
          <a:xfrm rot="-2019623">
            <a:off x="1761612" y="3667589"/>
            <a:ext cx="257990" cy="255156"/>
          </a:xfrm>
          <a:custGeom>
            <a:avLst/>
            <a:gdLst/>
            <a:ahLst/>
            <a:cxnLst/>
            <a:rect l="l" t="t" r="r" b="b"/>
            <a:pathLst>
              <a:path w="4784491" h="3672097">
                <a:moveTo>
                  <a:pt x="0" y="0"/>
                </a:moveTo>
                <a:lnTo>
                  <a:pt x="4784491" y="0"/>
                </a:lnTo>
                <a:lnTo>
                  <a:pt x="4784491" y="3672097"/>
                </a:lnTo>
                <a:lnTo>
                  <a:pt x="0" y="3672097"/>
                </a:lnTo>
                <a:lnTo>
                  <a:pt x="0" y="0"/>
                </a:lnTo>
                <a:close/>
              </a:path>
            </a:pathLst>
          </a:custGeom>
          <a:blipFill>
            <a:blip r:embed="rId2">
              <a:alphaModFix amt="26000"/>
              <a:extLst>
                <a:ext uri="{96DAC541-7B7A-43D3-8B79-37D633B846F1}">
                  <asvg:svgBlip xmlns:asvg="http://schemas.microsoft.com/office/drawing/2016/SVG/main" r:embed="rId3"/>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dirty="0">
              <a:ln>
                <a:noFill/>
              </a:ln>
              <a:solidFill>
                <a:prstClr val="black"/>
              </a:solidFill>
              <a:effectLst/>
              <a:uLnTx/>
              <a:uFillTx/>
              <a:latin typeface="Calibri"/>
              <a:ea typeface="+mn-ea"/>
              <a:cs typeface="+mn-cs"/>
            </a:endParaRPr>
          </a:p>
        </p:txBody>
      </p:sp>
      <p:sp>
        <p:nvSpPr>
          <p:cNvPr id="9" name="Freeform 5">
            <a:extLst>
              <a:ext uri="{FF2B5EF4-FFF2-40B4-BE49-F238E27FC236}">
                <a16:creationId xmlns:a16="http://schemas.microsoft.com/office/drawing/2014/main" id="{79C81F9C-7D41-DF46-8DBE-6E8EAA619CC8}"/>
              </a:ext>
            </a:extLst>
          </p:cNvPr>
          <p:cNvSpPr/>
          <p:nvPr/>
        </p:nvSpPr>
        <p:spPr>
          <a:xfrm rot="-2019623">
            <a:off x="1769631" y="5143799"/>
            <a:ext cx="257990" cy="255156"/>
          </a:xfrm>
          <a:custGeom>
            <a:avLst/>
            <a:gdLst/>
            <a:ahLst/>
            <a:cxnLst/>
            <a:rect l="l" t="t" r="r" b="b"/>
            <a:pathLst>
              <a:path w="4784491" h="3672097">
                <a:moveTo>
                  <a:pt x="0" y="0"/>
                </a:moveTo>
                <a:lnTo>
                  <a:pt x="4784491" y="0"/>
                </a:lnTo>
                <a:lnTo>
                  <a:pt x="4784491" y="3672097"/>
                </a:lnTo>
                <a:lnTo>
                  <a:pt x="0" y="3672097"/>
                </a:lnTo>
                <a:lnTo>
                  <a:pt x="0" y="0"/>
                </a:lnTo>
                <a:close/>
              </a:path>
            </a:pathLst>
          </a:custGeom>
          <a:blipFill>
            <a:blip r:embed="rId2">
              <a:alphaModFix amt="26000"/>
              <a:extLst>
                <a:ext uri="{96DAC541-7B7A-43D3-8B79-37D633B846F1}">
                  <asvg:svgBlip xmlns:asvg="http://schemas.microsoft.com/office/drawing/2016/SVG/main" r:embed="rId3"/>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dirty="0">
              <a:ln>
                <a:noFill/>
              </a:ln>
              <a:solidFill>
                <a:prstClr val="black"/>
              </a:solidFill>
              <a:effectLst/>
              <a:uLnTx/>
              <a:uFillTx/>
              <a:latin typeface="Calibri"/>
              <a:ea typeface="+mn-ea"/>
              <a:cs typeface="+mn-cs"/>
            </a:endParaRPr>
          </a:p>
        </p:txBody>
      </p:sp>
      <p:sp>
        <p:nvSpPr>
          <p:cNvPr id="11" name="Freeform 5">
            <a:extLst>
              <a:ext uri="{FF2B5EF4-FFF2-40B4-BE49-F238E27FC236}">
                <a16:creationId xmlns:a16="http://schemas.microsoft.com/office/drawing/2014/main" id="{E3965339-E4E9-C324-6CEA-9E7FF053FF3C}"/>
              </a:ext>
            </a:extLst>
          </p:cNvPr>
          <p:cNvSpPr/>
          <p:nvPr/>
        </p:nvSpPr>
        <p:spPr>
          <a:xfrm rot="-2019623">
            <a:off x="1765641" y="6459671"/>
            <a:ext cx="257990" cy="255156"/>
          </a:xfrm>
          <a:custGeom>
            <a:avLst/>
            <a:gdLst/>
            <a:ahLst/>
            <a:cxnLst/>
            <a:rect l="l" t="t" r="r" b="b"/>
            <a:pathLst>
              <a:path w="4784491" h="3672097">
                <a:moveTo>
                  <a:pt x="0" y="0"/>
                </a:moveTo>
                <a:lnTo>
                  <a:pt x="4784491" y="0"/>
                </a:lnTo>
                <a:lnTo>
                  <a:pt x="4784491" y="3672097"/>
                </a:lnTo>
                <a:lnTo>
                  <a:pt x="0" y="3672097"/>
                </a:lnTo>
                <a:lnTo>
                  <a:pt x="0" y="0"/>
                </a:lnTo>
                <a:close/>
              </a:path>
            </a:pathLst>
          </a:custGeom>
          <a:blipFill>
            <a:blip r:embed="rId2">
              <a:alphaModFix amt="26000"/>
              <a:extLst>
                <a:ext uri="{96DAC541-7B7A-43D3-8B79-37D633B846F1}">
                  <asvg:svgBlip xmlns:asvg="http://schemas.microsoft.com/office/drawing/2016/SVG/main" r:embed="rId3"/>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dirty="0">
              <a:ln>
                <a:noFill/>
              </a:ln>
              <a:solidFill>
                <a:prstClr val="black"/>
              </a:solidFill>
              <a:effectLst/>
              <a:uLnTx/>
              <a:uFillTx/>
              <a:latin typeface="Calibri"/>
              <a:ea typeface="+mn-ea"/>
              <a:cs typeface="+mn-cs"/>
            </a:endParaRPr>
          </a:p>
        </p:txBody>
      </p:sp>
      <p:sp>
        <p:nvSpPr>
          <p:cNvPr id="12" name="Freeform 5">
            <a:extLst>
              <a:ext uri="{FF2B5EF4-FFF2-40B4-BE49-F238E27FC236}">
                <a16:creationId xmlns:a16="http://schemas.microsoft.com/office/drawing/2014/main" id="{30C0A40D-C7BE-FEAE-887C-3EB313374946}"/>
              </a:ext>
            </a:extLst>
          </p:cNvPr>
          <p:cNvSpPr/>
          <p:nvPr/>
        </p:nvSpPr>
        <p:spPr>
          <a:xfrm rot="-2019623">
            <a:off x="1761611" y="7780442"/>
            <a:ext cx="257990" cy="255156"/>
          </a:xfrm>
          <a:custGeom>
            <a:avLst/>
            <a:gdLst/>
            <a:ahLst/>
            <a:cxnLst/>
            <a:rect l="l" t="t" r="r" b="b"/>
            <a:pathLst>
              <a:path w="4784491" h="3672097">
                <a:moveTo>
                  <a:pt x="0" y="0"/>
                </a:moveTo>
                <a:lnTo>
                  <a:pt x="4784491" y="0"/>
                </a:lnTo>
                <a:lnTo>
                  <a:pt x="4784491" y="3672097"/>
                </a:lnTo>
                <a:lnTo>
                  <a:pt x="0" y="3672097"/>
                </a:lnTo>
                <a:lnTo>
                  <a:pt x="0" y="0"/>
                </a:lnTo>
                <a:close/>
              </a:path>
            </a:pathLst>
          </a:custGeom>
          <a:blipFill>
            <a:blip r:embed="rId2">
              <a:alphaModFix amt="26000"/>
              <a:extLst>
                <a:ext uri="{96DAC541-7B7A-43D3-8B79-37D633B846F1}">
                  <asvg:svgBlip xmlns:asvg="http://schemas.microsoft.com/office/drawing/2016/SVG/main" r:embed="rId3"/>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57667790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2917</TotalTime>
  <Words>1555</Words>
  <Application>Microsoft Macintosh PowerPoint</Application>
  <PresentationFormat>Personnalisé</PresentationFormat>
  <Paragraphs>121</Paragraphs>
  <Slides>18</Slides>
  <Notes>0</Notes>
  <HiddenSlides>0</HiddenSlides>
  <MMClips>0</MMClips>
  <ScaleCrop>false</ScaleCrop>
  <HeadingPairs>
    <vt:vector size="6" baseType="variant">
      <vt:variant>
        <vt:lpstr>Polices utilisées</vt:lpstr>
      </vt:variant>
      <vt:variant>
        <vt:i4>6</vt:i4>
      </vt:variant>
      <vt:variant>
        <vt:lpstr>Thème</vt:lpstr>
      </vt:variant>
      <vt:variant>
        <vt:i4>1</vt:i4>
      </vt:variant>
      <vt:variant>
        <vt:lpstr>Titres des diapositives</vt:lpstr>
      </vt:variant>
      <vt:variant>
        <vt:i4>18</vt:i4>
      </vt:variant>
    </vt:vector>
  </HeadingPairs>
  <TitlesOfParts>
    <vt:vector size="25" baseType="lpstr">
      <vt:lpstr>Calibri</vt:lpstr>
      <vt:lpstr>Michegar</vt:lpstr>
      <vt:lpstr>Courier New</vt:lpstr>
      <vt:lpstr>Comfortaa Bold</vt:lpstr>
      <vt:lpstr>Hagrid Text Heavy</vt:lpstr>
      <vt:lpstr>Arial</vt:lpstr>
      <vt:lpstr>Office Theme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Pet Care</dc:title>
  <cp:lastModifiedBy>Bahia Benali</cp:lastModifiedBy>
  <cp:revision>7</cp:revision>
  <dcterms:created xsi:type="dcterms:W3CDTF">2006-08-16T00:00:00Z</dcterms:created>
  <dcterms:modified xsi:type="dcterms:W3CDTF">2024-08-24T15:25:41Z</dcterms:modified>
  <dc:identifier>DAGNEaTanHA</dc:identifier>
</cp:coreProperties>
</file>

<file path=docProps/thumbnail.jpeg>
</file>